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90" r:id="rId4"/>
    <p:sldId id="295" r:id="rId5"/>
    <p:sldId id="268" r:id="rId6"/>
    <p:sldId id="296" r:id="rId7"/>
    <p:sldId id="278" r:id="rId8"/>
    <p:sldId id="282" r:id="rId9"/>
    <p:sldId id="310" r:id="rId10"/>
    <p:sldId id="283" r:id="rId11"/>
    <p:sldId id="298" r:id="rId12"/>
    <p:sldId id="301" r:id="rId13"/>
    <p:sldId id="302" r:id="rId14"/>
    <p:sldId id="303" r:id="rId15"/>
    <p:sldId id="258" r:id="rId16"/>
    <p:sldId id="270" r:id="rId17"/>
    <p:sldId id="293" r:id="rId18"/>
    <p:sldId id="306" r:id="rId19"/>
    <p:sldId id="307" r:id="rId20"/>
    <p:sldId id="308" r:id="rId21"/>
    <p:sldId id="274" r:id="rId22"/>
    <p:sldId id="309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7267" initials="4" lastIdx="1" clrIdx="0">
    <p:extLst>
      <p:ext uri="{19B8F6BF-5375-455C-9EA6-DF929625EA0E}">
        <p15:presenceInfo xmlns:p15="http://schemas.microsoft.com/office/powerpoint/2012/main" userId="4726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B3B"/>
    <a:srgbClr val="000D26"/>
    <a:srgbClr val="000000"/>
    <a:srgbClr val="184082"/>
    <a:srgbClr val="02F0A6"/>
    <a:srgbClr val="EC90C5"/>
    <a:srgbClr val="DF499F"/>
    <a:srgbClr val="07F38E"/>
    <a:srgbClr val="FF3D1C"/>
    <a:srgbClr val="31FF7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6" y="2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3FD10F-2A4C-4002-9158-52711C92F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1B98E7E-58BA-4727-9E7F-D8115C733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4ABEA81-81B7-4EBD-B448-9A631BC0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B095AA9-54B2-4713-BDDF-93103C9C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5B71FE9-3096-44C5-9284-A7A520A5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5842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BB7FA9B-7FB6-4C13-B416-63CF6BC1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E83D83C-0AE8-42B7-97BF-E2357BC57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2E2DD89-785F-4158-B1BB-29588E1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47D7AFB-D72E-4A11-A0FC-E95AB856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A94A774-6E9C-4349-9268-C5EE0F9E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993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E3C45556-DABE-45B8-A0C7-FED0DB86B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4E120B2-599D-472F-AA08-E85D07D0E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03DBDB5-CCBC-4FA5-88CB-3D237A50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18A7A0F-E3DB-45D9-B2D8-1339EAEE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1681868-19D7-48E5-8C3B-8DCC2155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974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8172C72-A48A-4983-B4C6-8D244F30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5B8AEE0-4DAB-4206-9739-0B99FE09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5DA136-90C4-484A-B17E-8917B9A1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A5E0571-1906-485B-B778-F7D8905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A94D0C7-3C59-4714-9AB5-E9D87458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738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B5920-EF2A-4633-9945-EAC4C846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0CBBE0-760A-4CBD-9A15-E98E02020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FB90AC4-C545-426A-A911-A6D0A51D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CA2B296-7F49-4BB2-9238-2A4DF791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9F84AFF-80AF-442F-8473-1CF421A9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6231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7EA672-3E3E-4AA9-AFD6-9EB08F02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0F728BD-29C5-4D6A-8947-1E5A1F883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05DDA4D-3DF1-4856-91AF-375D02896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FA87B6E-96F3-4F91-A074-7D646B5A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EA64708-93F4-430C-A6C3-840998BE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3E4ABFF-BB66-41B8-9799-53A1DF33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692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B5E6C54-5502-4A40-92D3-59CF7E83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495B0BB-DBDA-4BF8-A115-16B8FFB0C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BE841AC-6797-440F-9DE7-B83CBBA1B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E593040-912A-44D3-AF43-43EEDC0F5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088FE32-0FEE-434F-9123-E46F9D911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340AE0E-EF3D-4538-9F41-F8E79C13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45D59ECB-F2AB-484A-8BEA-51A31E93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BB917AD-A08D-4728-ACA7-2AB53196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487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6C922E7-AB85-4896-B381-A47555D5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C0ED47E-9064-4B06-8ADA-5D03CD27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ECD9D43-2590-4DCC-B2C9-EDA7A075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5364A31-6E47-473F-86F8-E9B6E453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4EBFDE5-368B-4558-9690-C133D50B4A56}"/>
              </a:ext>
            </a:extLst>
          </p:cNvPr>
          <p:cNvSpPr txBox="1"/>
          <p:nvPr userDrawn="1"/>
        </p:nvSpPr>
        <p:spPr>
          <a:xfrm>
            <a:off x="9565839" y="6614007"/>
            <a:ext cx="26356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2916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F716479-436C-421F-AA67-52427DC4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3EE5740-5C03-4DB6-B255-1048CD7D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8B01D98-C9D1-4141-B46A-54707E44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BE1209-24D0-4037-B352-F9C6FEBB9AF3}"/>
              </a:ext>
            </a:extLst>
          </p:cNvPr>
          <p:cNvSpPr txBox="1"/>
          <p:nvPr userDrawn="1"/>
        </p:nvSpPr>
        <p:spPr>
          <a:xfrm>
            <a:off x="9565839" y="6614007"/>
            <a:ext cx="26356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709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B0F14F-D4B6-4E4F-8B5C-B9512193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8AB4F79-0DC6-4564-AF6C-5A58ECE0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D5322C0-7FD9-463E-9EBF-C3759E80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E7F1228-5656-4BC8-B676-F2BEDE62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F020D3-55D1-48E1-8DB6-80E9A445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373A73E-96B3-4EDF-9840-9F5A9421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187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F9F27B-E7F0-4B21-97E1-A0302EC2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027FA55-3255-477E-B7EA-97CCE33E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7C5B26B-EA2E-45D9-8ECD-DE9BF4556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E7F9AD3-F476-475B-96D5-74EFE73A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79FAFD9-0300-4573-9C8D-AED2817F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DC28F3D-E0F9-4171-BE23-AE541229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758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4BF46DE4-43D7-4D2D-9138-D34731F0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4607EE8-F499-421E-886A-7E2AF4FA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ED6CBFC-448A-4D7B-91BC-05DE9DCF4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푸른전남" panose="020B0503000000000000" pitchFamily="50" charset="-127"/>
              </a:defRPr>
            </a:lvl1pPr>
          </a:lstStyle>
          <a:p>
            <a:fld id="{19017379-99E2-459B-BEC8-667C53922510}" type="datetimeFigureOut">
              <a:rPr lang="ko-KR" altLang="en-US" smtClean="0"/>
              <a:pPr/>
              <a:t>2021-02-03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F70ECD2-104C-4EDE-B7FD-01A7A3A87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푸른전남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193CDE-2B5B-42C3-A9BF-4D0464E3F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푸른전남" panose="020B0503000000000000" pitchFamily="50" charset="-127"/>
              </a:defRPr>
            </a:lvl1pPr>
          </a:lstStyle>
          <a:p>
            <a:fld id="{38B60E8B-B572-4852-9DB9-E073FD7EB4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27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푸른전남" panose="020B0503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file:///C:\Users\user\Desktop\&#52572;&#51333;&#54532;&#47196;&#51229;&#53944;\sql\odga_table.xlsx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37662AA-A5E7-438A-A51D-57CB70F10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"/>
            <a:ext cx="12192001" cy="6858002"/>
          </a:xfrm>
          <a:prstGeom prst="rect">
            <a:avLst/>
          </a:prstGeom>
        </p:spPr>
      </p:pic>
      <p:sp>
        <p:nvSpPr>
          <p:cNvPr id="7" name="직각 삼각형 6">
            <a:extLst>
              <a:ext uri="{FF2B5EF4-FFF2-40B4-BE49-F238E27FC236}">
                <a16:creationId xmlns="" xmlns:a16="http://schemas.microsoft.com/office/drawing/2014/main" id="{879D9887-9CE7-4A54-A867-99F739BD8EC6}"/>
              </a:ext>
            </a:extLst>
          </p:cNvPr>
          <p:cNvSpPr/>
          <p:nvPr/>
        </p:nvSpPr>
        <p:spPr>
          <a:xfrm>
            <a:off x="0" y="0"/>
            <a:ext cx="4780547" cy="6858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9914211-4CCE-4A84-A6E8-7807C5E7F5A9}"/>
              </a:ext>
            </a:extLst>
          </p:cNvPr>
          <p:cNvSpPr/>
          <p:nvPr/>
        </p:nvSpPr>
        <p:spPr>
          <a:xfrm rot="5400000">
            <a:off x="-1038727" y="1000164"/>
            <a:ext cx="6858000" cy="4780547"/>
          </a:xfrm>
          <a:prstGeom prst="rect">
            <a:avLst/>
          </a:prstGeom>
          <a:solidFill>
            <a:srgbClr val="000D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D26"/>
              </a:solidFill>
              <a:latin typeface="푸른전남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D7B9639-C18E-452D-9CD9-83A2C84EFD57}"/>
              </a:ext>
            </a:extLst>
          </p:cNvPr>
          <p:cNvSpPr txBox="1"/>
          <p:nvPr/>
        </p:nvSpPr>
        <p:spPr>
          <a:xfrm>
            <a:off x="573279" y="2819861"/>
            <a:ext cx="373246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300" dirty="0" smtClean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Odga.com</a:t>
            </a:r>
            <a:endParaRPr lang="en-US" altLang="ko-KR" sz="500" spc="-300" dirty="0" smtClean="0">
              <a:solidFill>
                <a:schemeClr val="bg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endParaRPr lang="en-US" altLang="ko-KR" sz="500" spc="-300" dirty="0">
              <a:solidFill>
                <a:schemeClr val="bg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r>
              <a:rPr lang="ko-KR" altLang="en-US" sz="1600" spc="-300" dirty="0" smtClean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국내 </a:t>
            </a:r>
            <a:r>
              <a:rPr lang="ko-KR" altLang="en-US" sz="1600" spc="-30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관광지 </a:t>
            </a:r>
            <a:r>
              <a:rPr lang="ko-KR" altLang="en-US" sz="1600" spc="-300" dirty="0" smtClean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여행  플랜  웹  사이트 개발 </a:t>
            </a:r>
            <a:r>
              <a:rPr lang="ko-KR" altLang="en-US" sz="1600" spc="-30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프로젝트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DB4F3C3-C08A-4228-809F-9123D426A041}"/>
              </a:ext>
            </a:extLst>
          </p:cNvPr>
          <p:cNvCxnSpPr/>
          <p:nvPr/>
        </p:nvCxnSpPr>
        <p:spPr>
          <a:xfrm>
            <a:off x="573279" y="2781300"/>
            <a:ext cx="40749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64B5207-5BAF-4ECC-B9BB-CBB895502DAA}"/>
              </a:ext>
            </a:extLst>
          </p:cNvPr>
          <p:cNvSpPr txBox="1"/>
          <p:nvPr/>
        </p:nvSpPr>
        <p:spPr>
          <a:xfrm>
            <a:off x="482502" y="2434961"/>
            <a:ext cx="2618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en-US" altLang="ko-KR" sz="140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2021.02.01 ~ 2021.03.31 </a:t>
            </a:r>
            <a:r>
              <a:rPr lang="en-US" altLang="ko-KR" sz="1400" dirty="0" smtClean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]</a:t>
            </a:r>
            <a:endParaRPr lang="ko-KR" altLang="en-US" sz="1400" dirty="0">
              <a:solidFill>
                <a:schemeClr val="bg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1558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사이트 </a:t>
            </a:r>
            <a:r>
              <a:rPr lang="ko-KR" altLang="en-US" sz="4000" spc="-150" dirty="0" err="1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맵</a:t>
            </a:r>
            <a:r>
              <a:rPr lang="en-US" altLang="ko-KR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(Site Map)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2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/>
          <p:cNvGrpSpPr/>
          <p:nvPr/>
        </p:nvGrpSpPr>
        <p:grpSpPr>
          <a:xfrm>
            <a:off x="909068" y="1662606"/>
            <a:ext cx="10373864" cy="4315094"/>
            <a:chOff x="964696" y="1610504"/>
            <a:chExt cx="10238545" cy="4084260"/>
          </a:xfrm>
        </p:grpSpPr>
        <p:cxnSp>
          <p:nvCxnSpPr>
            <p:cNvPr id="47" name="직선 연결선 46"/>
            <p:cNvCxnSpPr/>
            <p:nvPr/>
          </p:nvCxnSpPr>
          <p:spPr>
            <a:xfrm flipH="1">
              <a:off x="6094609" y="2240661"/>
              <a:ext cx="1854" cy="109235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4593357" y="3333016"/>
              <a:ext cx="2958974" cy="429237"/>
              <a:chOff x="4293544" y="3487293"/>
              <a:chExt cx="3179117" cy="350981"/>
            </a:xfrm>
          </p:grpSpPr>
          <p:cxnSp>
            <p:nvCxnSpPr>
              <p:cNvPr id="55" name="직선 연결선 54"/>
              <p:cNvCxnSpPr/>
              <p:nvPr/>
            </p:nvCxnSpPr>
            <p:spPr>
              <a:xfrm flipV="1">
                <a:off x="4293544" y="3487293"/>
                <a:ext cx="0" cy="35098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 flipV="1">
                <a:off x="7472661" y="3487293"/>
                <a:ext cx="0" cy="35098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293544" y="3487293"/>
                <a:ext cx="3179117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그룹 115"/>
            <p:cNvGrpSpPr/>
            <p:nvPr/>
          </p:nvGrpSpPr>
          <p:grpSpPr>
            <a:xfrm>
              <a:off x="4086639" y="4301027"/>
              <a:ext cx="2035804" cy="1388282"/>
              <a:chOff x="3786827" y="4250852"/>
              <a:chExt cx="2035804" cy="1388282"/>
            </a:xfrm>
          </p:grpSpPr>
          <p:sp>
            <p:nvSpPr>
              <p:cNvPr id="59" name="순서도: 수행의 시작/종료 58"/>
              <p:cNvSpPr/>
              <p:nvPr/>
            </p:nvSpPr>
            <p:spPr>
              <a:xfrm>
                <a:off x="3792719" y="4461217"/>
                <a:ext cx="1005919" cy="339362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여행 후기</a:t>
                </a:r>
                <a:endParaRPr lang="ko-KR" altLang="en-US" sz="11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60" name="순서도: 수행의 시작/종료 59"/>
              <p:cNvSpPr/>
              <p:nvPr/>
            </p:nvSpPr>
            <p:spPr>
              <a:xfrm>
                <a:off x="4816712" y="4845468"/>
                <a:ext cx="1005919" cy="339362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상세 내용</a:t>
                </a:r>
                <a:endParaRPr lang="ko-KR" altLang="en-US" sz="11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62" name="순서도: 수행의 시작/종료 61"/>
              <p:cNvSpPr/>
              <p:nvPr/>
            </p:nvSpPr>
            <p:spPr>
              <a:xfrm>
                <a:off x="3786827" y="5299772"/>
                <a:ext cx="1005919" cy="339362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문의하기</a:t>
                </a:r>
                <a:endParaRPr lang="ko-KR" altLang="en-US" sz="11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cxnSp>
            <p:nvCxnSpPr>
              <p:cNvPr id="65" name="직선 연결선 64"/>
              <p:cNvCxnSpPr>
                <a:endCxn id="59" idx="0"/>
              </p:cNvCxnSpPr>
              <p:nvPr/>
            </p:nvCxnSpPr>
            <p:spPr>
              <a:xfrm>
                <a:off x="4293544" y="4250852"/>
                <a:ext cx="2136" cy="2103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>
                <a:stCxn id="59" idx="2"/>
                <a:endCxn id="62" idx="0"/>
              </p:cNvCxnSpPr>
              <p:nvPr/>
            </p:nvCxnSpPr>
            <p:spPr>
              <a:xfrm flipH="1">
                <a:off x="4289787" y="4800579"/>
                <a:ext cx="5892" cy="49919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>
                <a:stCxn id="60" idx="1"/>
              </p:cNvCxnSpPr>
              <p:nvPr/>
            </p:nvCxnSpPr>
            <p:spPr>
              <a:xfrm flipH="1">
                <a:off x="4294611" y="5015149"/>
                <a:ext cx="52210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/>
            <p:cNvGrpSpPr/>
            <p:nvPr/>
          </p:nvGrpSpPr>
          <p:grpSpPr>
            <a:xfrm>
              <a:off x="7049371" y="4307505"/>
              <a:ext cx="1005919" cy="555335"/>
              <a:chOff x="6969700" y="4245244"/>
              <a:chExt cx="1005919" cy="555335"/>
            </a:xfrm>
          </p:grpSpPr>
          <p:sp>
            <p:nvSpPr>
              <p:cNvPr id="63" name="순서도: 수행의 시작/종료 62"/>
              <p:cNvSpPr/>
              <p:nvPr/>
            </p:nvSpPr>
            <p:spPr>
              <a:xfrm>
                <a:off x="6969700" y="4461217"/>
                <a:ext cx="1005919" cy="339362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단계별 </a:t>
                </a:r>
                <a:endParaRPr lang="en-US" altLang="ko-KR" sz="1000" dirty="0" smtClean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이용방법</a:t>
                </a:r>
                <a:endParaRPr lang="ko-KR" altLang="en-US" sz="10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cxnSp>
            <p:nvCxnSpPr>
              <p:cNvPr id="69" name="직선 연결선 68"/>
              <p:cNvCxnSpPr>
                <a:stCxn id="95" idx="2"/>
                <a:endCxn id="63" idx="0"/>
              </p:cNvCxnSpPr>
              <p:nvPr/>
            </p:nvCxnSpPr>
            <p:spPr>
              <a:xfrm>
                <a:off x="7472660" y="4245244"/>
                <a:ext cx="0" cy="21597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>
              <a:off x="6114461" y="2401316"/>
              <a:ext cx="2160369" cy="520185"/>
              <a:chOff x="6096000" y="2345602"/>
              <a:chExt cx="2160369" cy="520185"/>
            </a:xfrm>
          </p:grpSpPr>
          <p:cxnSp>
            <p:nvCxnSpPr>
              <p:cNvPr id="48" name="직선 연결선 47"/>
              <p:cNvCxnSpPr>
                <a:stCxn id="9" idx="1"/>
              </p:cNvCxnSpPr>
              <p:nvPr/>
            </p:nvCxnSpPr>
            <p:spPr>
              <a:xfrm flipH="1" flipV="1">
                <a:off x="6096000" y="2605694"/>
                <a:ext cx="755073" cy="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그룹 9"/>
              <p:cNvGrpSpPr/>
              <p:nvPr/>
            </p:nvGrpSpPr>
            <p:grpSpPr>
              <a:xfrm>
                <a:off x="6851073" y="2345602"/>
                <a:ext cx="1405296" cy="520185"/>
                <a:chOff x="6804908" y="2346960"/>
                <a:chExt cx="1405296" cy="546886"/>
              </a:xfrm>
              <a:solidFill>
                <a:srgbClr val="ED3B3B">
                  <a:alpha val="70000"/>
                </a:srgbClr>
              </a:solidFill>
            </p:grpSpPr>
            <p:sp>
              <p:nvSpPr>
                <p:cNvPr id="9" name="모서리가 둥근 직사각형 8"/>
                <p:cNvSpPr/>
                <p:nvPr/>
              </p:nvSpPr>
              <p:spPr>
                <a:xfrm>
                  <a:off x="6804908" y="2346960"/>
                  <a:ext cx="1405296" cy="546886"/>
                </a:xfrm>
                <a:prstGeom prst="roundRect">
                  <a:avLst/>
                </a:prstGeom>
                <a:noFill/>
                <a:ln w="38100">
                  <a:solidFill>
                    <a:srgbClr val="ED3B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7038109" y="2424941"/>
                  <a:ext cx="942307" cy="367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b="1" dirty="0" smtClean="0">
                      <a:solidFill>
                        <a:srgbClr val="000D26"/>
                      </a:solidFill>
                      <a:latin typeface="푸른전남" panose="020B0503000000000000" pitchFamily="50" charset="-127"/>
                      <a:ea typeface="푸른전남" panose="020B0503000000000000" pitchFamily="50" charset="-127"/>
                    </a:rPr>
                    <a:t>로그인</a:t>
                  </a:r>
                  <a:endParaRPr lang="ko-KR" altLang="en-US" b="1" dirty="0">
                    <a:noFill/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</p:grpSp>
        </p:grpSp>
        <p:grpSp>
          <p:nvGrpSpPr>
            <p:cNvPr id="110" name="그룹 109"/>
            <p:cNvGrpSpPr/>
            <p:nvPr/>
          </p:nvGrpSpPr>
          <p:grpSpPr>
            <a:xfrm>
              <a:off x="8274830" y="1639810"/>
              <a:ext cx="2232620" cy="1445776"/>
              <a:chOff x="8069633" y="1909818"/>
              <a:chExt cx="2232620" cy="1445776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49" name="직선 연결선 48"/>
              <p:cNvCxnSpPr>
                <a:stCxn id="9" idx="3"/>
              </p:cNvCxnSpPr>
              <p:nvPr/>
            </p:nvCxnSpPr>
            <p:spPr>
              <a:xfrm flipV="1">
                <a:off x="8069633" y="2931416"/>
                <a:ext cx="645087" cy="1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그룹 102"/>
              <p:cNvGrpSpPr/>
              <p:nvPr/>
            </p:nvGrpSpPr>
            <p:grpSpPr>
              <a:xfrm>
                <a:off x="8714720" y="1909818"/>
                <a:ext cx="1587533" cy="1445776"/>
                <a:chOff x="9354918" y="1757802"/>
                <a:chExt cx="1587533" cy="1445776"/>
              </a:xfrm>
              <a:grpFill/>
            </p:grpSpPr>
            <p:sp>
              <p:nvSpPr>
                <p:cNvPr id="101" name="모서리가 둥근 직사각형 100"/>
                <p:cNvSpPr/>
                <p:nvPr/>
              </p:nvSpPr>
              <p:spPr>
                <a:xfrm>
                  <a:off x="9584706" y="2278070"/>
                  <a:ext cx="1343353" cy="409923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sp>
              <p:nvSpPr>
                <p:cNvPr id="102" name="모서리가 둥근 직사각형 101"/>
                <p:cNvSpPr/>
                <p:nvPr/>
              </p:nvSpPr>
              <p:spPr>
                <a:xfrm>
                  <a:off x="9584706" y="2793655"/>
                  <a:ext cx="1343353" cy="409923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grpSp>
              <p:nvGrpSpPr>
                <p:cNvPr id="100" name="그룹 99"/>
                <p:cNvGrpSpPr/>
                <p:nvPr/>
              </p:nvGrpSpPr>
              <p:grpSpPr>
                <a:xfrm>
                  <a:off x="9354918" y="1757802"/>
                  <a:ext cx="1587533" cy="1398204"/>
                  <a:chOff x="8726000" y="2169849"/>
                  <a:chExt cx="1587533" cy="1398204"/>
                </a:xfrm>
                <a:grpFill/>
              </p:grpSpPr>
              <p:cxnSp>
                <p:nvCxnSpPr>
                  <p:cNvPr id="50" name="직선 연결선 49"/>
                  <p:cNvCxnSpPr/>
                  <p:nvPr/>
                </p:nvCxnSpPr>
                <p:spPr>
                  <a:xfrm flipH="1">
                    <a:off x="8741267" y="2370171"/>
                    <a:ext cx="2185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/>
                  <p:cNvCxnSpPr/>
                  <p:nvPr/>
                </p:nvCxnSpPr>
                <p:spPr>
                  <a:xfrm>
                    <a:off x="8726000" y="2360493"/>
                    <a:ext cx="0" cy="1053007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/>
                  <p:cNvCxnSpPr/>
                  <p:nvPr/>
                </p:nvCxnSpPr>
                <p:spPr>
                  <a:xfrm>
                    <a:off x="8737221" y="2893847"/>
                    <a:ext cx="2185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6" name="그룹 75"/>
                  <p:cNvGrpSpPr/>
                  <p:nvPr/>
                </p:nvGrpSpPr>
                <p:grpSpPr>
                  <a:xfrm>
                    <a:off x="8941394" y="2169849"/>
                    <a:ext cx="1372139" cy="409923"/>
                    <a:chOff x="6755617" y="2507444"/>
                    <a:chExt cx="1372139" cy="430964"/>
                  </a:xfrm>
                  <a:grpFill/>
                </p:grpSpPr>
                <p:sp>
                  <p:nvSpPr>
                    <p:cNvPr id="77" name="모서리가 둥근 직사각형 76"/>
                    <p:cNvSpPr/>
                    <p:nvPr/>
                  </p:nvSpPr>
                  <p:spPr>
                    <a:xfrm>
                      <a:off x="6755617" y="2507444"/>
                      <a:ext cx="1372139" cy="430964"/>
                    </a:xfrm>
                    <a:prstGeom prst="roundRect">
                      <a:avLst/>
                    </a:prstGeom>
                    <a:grpFill/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latin typeface="푸른전남" panose="020B0503000000000000" pitchFamily="50" charset="-127"/>
                        <a:ea typeface="푸른전남" panose="020B0503000000000000" pitchFamily="50" charset="-127"/>
                      </a:endParaRPr>
                    </a:p>
                  </p:txBody>
                </p:sp>
                <p:sp>
                  <p:nvSpPr>
                    <p:cNvPr id="79" name="TextBox 78"/>
                    <p:cNvSpPr txBox="1"/>
                    <p:nvPr/>
                  </p:nvSpPr>
                  <p:spPr>
                    <a:xfrm>
                      <a:off x="6983613" y="2568522"/>
                      <a:ext cx="942307" cy="306265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 smtClean="0">
                          <a:solidFill>
                            <a:srgbClr val="000D26"/>
                          </a:solidFill>
                          <a:latin typeface="푸른전남" panose="020B0503000000000000" pitchFamily="50" charset="-127"/>
                          <a:ea typeface="푸른전남" panose="020B0503000000000000" pitchFamily="50" charset="-127"/>
                        </a:rPr>
                        <a:t>ID/PWD</a:t>
                      </a:r>
                      <a:endParaRPr lang="ko-KR" altLang="en-US" sz="1400" dirty="0">
                        <a:noFill/>
                        <a:latin typeface="푸른전남" panose="020B0503000000000000" pitchFamily="50" charset="-127"/>
                        <a:ea typeface="푸른전남" panose="020B0503000000000000" pitchFamily="50" charset="-127"/>
                      </a:endParaRPr>
                    </a:p>
                  </p:txBody>
                </p:sp>
              </p:grp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9169390" y="2744036"/>
                    <a:ext cx="942307" cy="291313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400" dirty="0" smtClean="0">
                        <a:solidFill>
                          <a:srgbClr val="000D26"/>
                        </a:solidFill>
                        <a:latin typeface="푸른전남" panose="020B0503000000000000" pitchFamily="50" charset="-127"/>
                        <a:ea typeface="푸른전남" panose="020B0503000000000000" pitchFamily="50" charset="-127"/>
                      </a:rPr>
                      <a:t>회원가입</a:t>
                    </a:r>
                    <a:endParaRPr lang="ko-KR" altLang="en-US" dirty="0">
                      <a:noFill/>
                      <a:latin typeface="푸른전남" panose="020B0503000000000000" pitchFamily="50" charset="-127"/>
                      <a:ea typeface="푸른전남" panose="020B0503000000000000" pitchFamily="50" charset="-127"/>
                    </a:endParaRPr>
                  </a:p>
                </p:txBody>
              </p:sp>
              <p:cxnSp>
                <p:nvCxnSpPr>
                  <p:cNvPr id="84" name="직선 연결선 83"/>
                  <p:cNvCxnSpPr/>
                  <p:nvPr/>
                </p:nvCxnSpPr>
                <p:spPr>
                  <a:xfrm>
                    <a:off x="8754964" y="3399348"/>
                    <a:ext cx="218569" cy="0"/>
                  </a:xfrm>
                  <a:prstGeom prst="line">
                    <a:avLst/>
                  </a:prstGeom>
                  <a:grpFill/>
                  <a:ln w="12700">
                    <a:solidFill>
                      <a:schemeClr val="bg1">
                        <a:lumMod val="6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8982407" y="3276740"/>
                    <a:ext cx="1307860" cy="291313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 smtClean="0">
                        <a:solidFill>
                          <a:srgbClr val="000D26"/>
                        </a:solidFill>
                        <a:latin typeface="푸른전남" panose="020B0503000000000000" pitchFamily="50" charset="-127"/>
                        <a:ea typeface="푸른전남" panose="020B0503000000000000" pitchFamily="50" charset="-127"/>
                      </a:rPr>
                      <a:t>SNS </a:t>
                    </a:r>
                    <a:r>
                      <a:rPr lang="ko-KR" altLang="en-US" sz="1400" dirty="0" smtClean="0">
                        <a:solidFill>
                          <a:srgbClr val="000D26"/>
                        </a:solidFill>
                        <a:latin typeface="푸른전남" panose="020B0503000000000000" pitchFamily="50" charset="-127"/>
                        <a:ea typeface="푸른전남" panose="020B0503000000000000" pitchFamily="50" charset="-127"/>
                      </a:rPr>
                      <a:t>로그인</a:t>
                    </a:r>
                    <a:endParaRPr lang="ko-KR" altLang="en-US" dirty="0">
                      <a:noFill/>
                      <a:latin typeface="푸른전남" panose="020B0503000000000000" pitchFamily="50" charset="-127"/>
                      <a:ea typeface="푸른전남" panose="020B0503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88" name="그룹 87"/>
            <p:cNvGrpSpPr/>
            <p:nvPr/>
          </p:nvGrpSpPr>
          <p:grpSpPr>
            <a:xfrm>
              <a:off x="9792177" y="3778330"/>
              <a:ext cx="1411064" cy="520186"/>
              <a:chOff x="6799140" y="2346960"/>
              <a:chExt cx="1411064" cy="546886"/>
            </a:xfrm>
            <a:solidFill>
              <a:srgbClr val="ED3B3B">
                <a:alpha val="70000"/>
              </a:srgbClr>
            </a:solidFill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6804908" y="2346960"/>
                <a:ext cx="1405296" cy="546886"/>
              </a:xfrm>
              <a:prstGeom prst="roundRect">
                <a:avLst/>
              </a:prstGeom>
              <a:noFill/>
              <a:ln w="38100">
                <a:solidFill>
                  <a:srgbClr val="ED3B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799140" y="2421992"/>
                <a:ext cx="1411064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err="1" smtClean="0">
                    <a:solidFill>
                      <a:srgbClr val="000D26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여행만들기</a:t>
                </a:r>
                <a:endParaRPr lang="ko-KR" altLang="en-US" b="1" dirty="0">
                  <a:solidFill>
                    <a:srgbClr val="000D26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964696" y="3774268"/>
              <a:ext cx="1405296" cy="520185"/>
              <a:chOff x="6804908" y="2346960"/>
              <a:chExt cx="1405296" cy="546886"/>
            </a:xfrm>
            <a:noFill/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6804908" y="2346960"/>
                <a:ext cx="1405296" cy="546886"/>
              </a:xfrm>
              <a:prstGeom prst="roundRect">
                <a:avLst/>
              </a:prstGeom>
              <a:grpFill/>
              <a:ln w="38100">
                <a:solidFill>
                  <a:srgbClr val="ED3B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804908" y="2421992"/>
                <a:ext cx="1401679" cy="36751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rgbClr val="000D26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국내여행지</a:t>
                </a:r>
                <a:endParaRPr lang="ko-KR" altLang="en-US" b="1" dirty="0">
                  <a:noFill/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6849683" y="3787320"/>
              <a:ext cx="1405296" cy="520185"/>
              <a:chOff x="6804908" y="2346960"/>
              <a:chExt cx="1405296" cy="546886"/>
            </a:xfrm>
            <a:noFill/>
          </p:grpSpPr>
          <p:sp>
            <p:nvSpPr>
              <p:cNvPr id="95" name="모서리가 둥근 직사각형 94"/>
              <p:cNvSpPr/>
              <p:nvPr/>
            </p:nvSpPr>
            <p:spPr>
              <a:xfrm>
                <a:off x="6804908" y="2346960"/>
                <a:ext cx="1405296" cy="546886"/>
              </a:xfrm>
              <a:prstGeom prst="roundRect">
                <a:avLst/>
              </a:prstGeom>
              <a:grpFill/>
              <a:ln w="38100">
                <a:solidFill>
                  <a:srgbClr val="ED3B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839806" y="2421992"/>
                <a:ext cx="1315262" cy="36751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rgbClr val="000D26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이용 방법</a:t>
                </a:r>
                <a:endParaRPr lang="ko-KR" altLang="en-US" b="1" dirty="0">
                  <a:noFill/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3907189" y="3778326"/>
              <a:ext cx="1405296" cy="520185"/>
              <a:chOff x="6804908" y="2346960"/>
              <a:chExt cx="1405296" cy="546886"/>
            </a:xfrm>
            <a:solidFill>
              <a:srgbClr val="ED3B3B">
                <a:alpha val="70000"/>
              </a:srgbClr>
            </a:solidFill>
          </p:grpSpPr>
          <p:sp>
            <p:nvSpPr>
              <p:cNvPr id="98" name="모서리가 둥근 직사각형 97"/>
              <p:cNvSpPr/>
              <p:nvPr/>
            </p:nvSpPr>
            <p:spPr>
              <a:xfrm>
                <a:off x="6804908" y="2346960"/>
                <a:ext cx="1405296" cy="546886"/>
              </a:xfrm>
              <a:prstGeom prst="roundRect">
                <a:avLst/>
              </a:prstGeom>
              <a:noFill/>
              <a:ln w="38100">
                <a:solidFill>
                  <a:srgbClr val="ED3B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860910" y="2421992"/>
                <a:ext cx="1266576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solidFill>
                      <a:srgbClr val="000D26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커뮤니티</a:t>
                </a:r>
                <a:endParaRPr lang="ko-KR" altLang="en-US" b="1" dirty="0">
                  <a:noFill/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grpSp>
          <p:nvGrpSpPr>
            <p:cNvPr id="118" name="그룹 117"/>
            <p:cNvGrpSpPr/>
            <p:nvPr/>
          </p:nvGrpSpPr>
          <p:grpSpPr>
            <a:xfrm>
              <a:off x="1631045" y="3333017"/>
              <a:ext cx="2958974" cy="411517"/>
              <a:chOff x="4293544" y="3487293"/>
              <a:chExt cx="3179117" cy="350981"/>
            </a:xfrm>
          </p:grpSpPr>
          <p:cxnSp>
            <p:nvCxnSpPr>
              <p:cNvPr id="119" name="직선 연결선 118"/>
              <p:cNvCxnSpPr/>
              <p:nvPr/>
            </p:nvCxnSpPr>
            <p:spPr>
              <a:xfrm flipV="1">
                <a:off x="4293544" y="3487293"/>
                <a:ext cx="0" cy="35098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flipV="1">
                <a:off x="7472661" y="3487293"/>
                <a:ext cx="0" cy="35098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>
                <a:off x="4293544" y="3487293"/>
                <a:ext cx="3179117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그룹 121"/>
            <p:cNvGrpSpPr/>
            <p:nvPr/>
          </p:nvGrpSpPr>
          <p:grpSpPr>
            <a:xfrm>
              <a:off x="7550196" y="3333018"/>
              <a:ext cx="2958974" cy="419438"/>
              <a:chOff x="4293544" y="3487293"/>
              <a:chExt cx="3179117" cy="350981"/>
            </a:xfrm>
          </p:grpSpPr>
          <p:cxnSp>
            <p:nvCxnSpPr>
              <p:cNvPr id="123" name="직선 연결선 122"/>
              <p:cNvCxnSpPr/>
              <p:nvPr/>
            </p:nvCxnSpPr>
            <p:spPr>
              <a:xfrm flipV="1">
                <a:off x="4293544" y="3487293"/>
                <a:ext cx="0" cy="35098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 flipV="1">
                <a:off x="7472661" y="3487293"/>
                <a:ext cx="0" cy="35098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4293544" y="3487293"/>
                <a:ext cx="3179117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/>
            <p:cNvGrpSpPr/>
            <p:nvPr/>
          </p:nvGrpSpPr>
          <p:grpSpPr>
            <a:xfrm>
              <a:off x="1128085" y="4301027"/>
              <a:ext cx="2037518" cy="1388282"/>
              <a:chOff x="3785113" y="4250852"/>
              <a:chExt cx="2037518" cy="1388282"/>
            </a:xfrm>
          </p:grpSpPr>
          <p:sp>
            <p:nvSpPr>
              <p:cNvPr id="133" name="순서도: 수행의 시작/종료 132"/>
              <p:cNvSpPr/>
              <p:nvPr/>
            </p:nvSpPr>
            <p:spPr>
              <a:xfrm>
                <a:off x="3792719" y="4461217"/>
                <a:ext cx="1005919" cy="339362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여행지 </a:t>
                </a:r>
                <a:endParaRPr lang="ko-KR" altLang="en-US" sz="11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134" name="순서도: 수행의 시작/종료 133"/>
              <p:cNvSpPr/>
              <p:nvPr/>
            </p:nvSpPr>
            <p:spPr>
              <a:xfrm>
                <a:off x="4816712" y="4845468"/>
                <a:ext cx="1005919" cy="339362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상세 내용</a:t>
                </a:r>
                <a:endParaRPr lang="ko-KR" altLang="en-US" sz="11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136" name="순서도: 수행의 시작/종료 135"/>
              <p:cNvSpPr/>
              <p:nvPr/>
            </p:nvSpPr>
            <p:spPr>
              <a:xfrm>
                <a:off x="3785113" y="5299772"/>
                <a:ext cx="1005919" cy="339362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검색</a:t>
                </a:r>
                <a:endParaRPr lang="ko-KR" altLang="en-US" sz="11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cxnSp>
            <p:nvCxnSpPr>
              <p:cNvPr id="137" name="직선 연결선 136"/>
              <p:cNvCxnSpPr>
                <a:endCxn id="133" idx="0"/>
              </p:cNvCxnSpPr>
              <p:nvPr/>
            </p:nvCxnSpPr>
            <p:spPr>
              <a:xfrm>
                <a:off x="4293544" y="4250852"/>
                <a:ext cx="2136" cy="2103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>
                <a:stCxn id="133" idx="2"/>
                <a:endCxn id="136" idx="0"/>
              </p:cNvCxnSpPr>
              <p:nvPr/>
            </p:nvCxnSpPr>
            <p:spPr>
              <a:xfrm flipH="1">
                <a:off x="4288073" y="4800579"/>
                <a:ext cx="7606" cy="49919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>
                <a:stCxn id="134" idx="1"/>
              </p:cNvCxnSpPr>
              <p:nvPr/>
            </p:nvCxnSpPr>
            <p:spPr>
              <a:xfrm flipH="1">
                <a:off x="4294611" y="5015149"/>
                <a:ext cx="52210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그룹 144"/>
            <p:cNvGrpSpPr/>
            <p:nvPr/>
          </p:nvGrpSpPr>
          <p:grpSpPr>
            <a:xfrm>
              <a:off x="10007925" y="4306482"/>
              <a:ext cx="1013525" cy="1388282"/>
              <a:chOff x="3785113" y="4250852"/>
              <a:chExt cx="1013525" cy="1388282"/>
            </a:xfrm>
          </p:grpSpPr>
          <p:sp>
            <p:nvSpPr>
              <p:cNvPr id="146" name="순서도: 수행의 시작/종료 145"/>
              <p:cNvSpPr/>
              <p:nvPr/>
            </p:nvSpPr>
            <p:spPr>
              <a:xfrm>
                <a:off x="3792719" y="4461217"/>
                <a:ext cx="1005919" cy="339362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도시선택</a:t>
                </a:r>
                <a:endParaRPr lang="ko-KR" altLang="en-US" sz="11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148" name="순서도: 수행의 시작/종료 147"/>
              <p:cNvSpPr/>
              <p:nvPr/>
            </p:nvSpPr>
            <p:spPr>
              <a:xfrm>
                <a:off x="3785113" y="5299772"/>
                <a:ext cx="1005919" cy="339362"/>
              </a:xfrm>
              <a:prstGeom prst="flowChartTermina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상세일정</a:t>
                </a:r>
                <a:endParaRPr lang="ko-KR" altLang="en-US" sz="11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cxnSp>
            <p:nvCxnSpPr>
              <p:cNvPr id="149" name="직선 연결선 148"/>
              <p:cNvCxnSpPr>
                <a:endCxn id="146" idx="0"/>
              </p:cNvCxnSpPr>
              <p:nvPr/>
            </p:nvCxnSpPr>
            <p:spPr>
              <a:xfrm>
                <a:off x="4293544" y="4250852"/>
                <a:ext cx="2136" cy="210364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>
                <a:stCxn id="146" idx="2"/>
                <a:endCxn id="148" idx="0"/>
              </p:cNvCxnSpPr>
              <p:nvPr/>
            </p:nvCxnSpPr>
            <p:spPr>
              <a:xfrm flipH="1">
                <a:off x="4288073" y="4800579"/>
                <a:ext cx="7606" cy="49919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그룹 152"/>
            <p:cNvGrpSpPr/>
            <p:nvPr/>
          </p:nvGrpSpPr>
          <p:grpSpPr>
            <a:xfrm>
              <a:off x="5098450" y="1610504"/>
              <a:ext cx="2003346" cy="639387"/>
              <a:chOff x="5098450" y="1610504"/>
              <a:chExt cx="2003346" cy="63938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337164" y="1765046"/>
                <a:ext cx="1545711" cy="349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메 인</a:t>
                </a:r>
                <a:endPara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>
              <a:xfrm>
                <a:off x="5098450" y="1610504"/>
                <a:ext cx="2003346" cy="639387"/>
              </a:xfrm>
              <a:prstGeom prst="roundRect">
                <a:avLst/>
              </a:prstGeom>
              <a:noFill/>
              <a:ln w="38100">
                <a:solidFill>
                  <a:srgbClr val="000D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UI/UX 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예</a:t>
            </a:r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상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2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98500" y="1438302"/>
            <a:ext cx="216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ko-KR" altLang="en-US" sz="2400" b="1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메인 페이지</a:t>
            </a:r>
            <a:r>
              <a:rPr lang="en-US" altLang="ko-KR" sz="2400" b="1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 ]</a:t>
            </a:r>
            <a:endParaRPr lang="ko-KR" altLang="en-US" sz="2400" b="1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67" y="2121596"/>
            <a:ext cx="7590650" cy="42480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4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 flipV="1">
            <a:off x="-71120" y="1325880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479280" y="381662"/>
            <a:ext cx="261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ko-KR" altLang="en-US" sz="2800" b="1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국내여행지 </a:t>
            </a:r>
            <a:r>
              <a:rPr lang="en-US" altLang="ko-KR" sz="2800" b="1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]</a:t>
            </a:r>
            <a:endParaRPr lang="ko-KR" altLang="en-US" sz="2800" b="1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6" y="1640199"/>
            <a:ext cx="5469452" cy="3074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95" y="3322747"/>
            <a:ext cx="5447574" cy="30617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2489200" y="1649076"/>
            <a:ext cx="853440" cy="464204"/>
          </a:xfrm>
          <a:prstGeom prst="rect">
            <a:avLst/>
          </a:prstGeom>
          <a:noFill/>
          <a:ln w="38100">
            <a:solidFill>
              <a:srgbClr val="02F0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11600" y="3416916"/>
            <a:ext cx="1229360" cy="677564"/>
          </a:xfrm>
          <a:prstGeom prst="rect">
            <a:avLst/>
          </a:prstGeom>
          <a:noFill/>
          <a:ln w="38100">
            <a:solidFill>
              <a:srgbClr val="02F0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140960" y="4094480"/>
            <a:ext cx="1666240" cy="731520"/>
          </a:xfrm>
          <a:prstGeom prst="straightConnector1">
            <a:avLst/>
          </a:prstGeom>
          <a:ln w="38100">
            <a:solidFill>
              <a:srgbClr val="02F0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 flipV="1">
            <a:off x="-71120" y="1325880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855200" y="371502"/>
            <a:ext cx="261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ko-KR" altLang="en-US" sz="2800" b="1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커뮤니티 </a:t>
            </a:r>
            <a:r>
              <a:rPr lang="en-US" altLang="ko-KR" sz="2800" b="1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]</a:t>
            </a:r>
            <a:endParaRPr lang="ko-KR" altLang="en-US" sz="2800" b="1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50" y="1645362"/>
            <a:ext cx="5455985" cy="306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14" y="3338824"/>
            <a:ext cx="5431537" cy="3043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139440" y="1645362"/>
            <a:ext cx="853440" cy="464204"/>
          </a:xfrm>
          <a:prstGeom prst="rect">
            <a:avLst/>
          </a:prstGeom>
          <a:noFill/>
          <a:ln w="38100">
            <a:solidFill>
              <a:srgbClr val="02F0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11982" y="164536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여행후기 </a:t>
            </a:r>
            <a:r>
              <a:rPr lang="en-US" altLang="ko-KR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]</a:t>
            </a:r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95964" y="6015161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문의하기 </a:t>
            </a:r>
            <a:r>
              <a:rPr lang="en-US" altLang="ko-KR" dirty="0">
                <a:latin typeface="푸른전남" panose="020B0503000000000000" pitchFamily="50" charset="-127"/>
                <a:ea typeface="푸른전남" panose="020B0503000000000000" pitchFamily="50" charset="-127"/>
              </a:rPr>
              <a:t>]</a:t>
            </a:r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01760" y="3338824"/>
            <a:ext cx="853440" cy="464204"/>
          </a:xfrm>
          <a:prstGeom prst="rect">
            <a:avLst/>
          </a:prstGeom>
          <a:noFill/>
          <a:ln w="38100">
            <a:solidFill>
              <a:srgbClr val="02F0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23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 flipV="1">
            <a:off x="-71120" y="1325880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1" y="1648305"/>
            <a:ext cx="5448642" cy="3057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92" y="3337417"/>
            <a:ext cx="5413581" cy="3032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773170" y="1672886"/>
            <a:ext cx="853440" cy="464204"/>
          </a:xfrm>
          <a:prstGeom prst="rect">
            <a:avLst/>
          </a:prstGeom>
          <a:noFill/>
          <a:ln w="38100">
            <a:solidFill>
              <a:srgbClr val="02F0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66014" y="164536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푸른전남" panose="020B0503000000000000" pitchFamily="50" charset="-127"/>
              </a:rPr>
              <a:t>[ </a:t>
            </a: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이용방법</a:t>
            </a:r>
            <a:r>
              <a:rPr lang="ko-KR" altLang="en-US" dirty="0" smtClean="0">
                <a:latin typeface="푸른전남" panose="020B0503000000000000" pitchFamily="50" charset="-127"/>
              </a:rPr>
              <a:t> </a:t>
            </a:r>
            <a:r>
              <a:rPr lang="en-US" altLang="ko-KR" dirty="0" smtClean="0">
                <a:latin typeface="푸른전남" panose="020B0503000000000000" pitchFamily="50" charset="-127"/>
              </a:rPr>
              <a:t>]</a:t>
            </a:r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140237" y="232546"/>
            <a:ext cx="4724400" cy="982318"/>
            <a:chOff x="393700" y="229262"/>
            <a:chExt cx="4724400" cy="982318"/>
          </a:xfrm>
        </p:grpSpPr>
        <p:sp>
          <p:nvSpPr>
            <p:cNvPr id="11" name="TextBox 10"/>
            <p:cNvSpPr txBox="1"/>
            <p:nvPr/>
          </p:nvSpPr>
          <p:spPr>
            <a:xfrm>
              <a:off x="393700" y="229262"/>
              <a:ext cx="2166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latin typeface="푸른전남" panose="020B0503000000000000" pitchFamily="50" charset="-127"/>
                </a:rPr>
                <a:t>[</a:t>
              </a:r>
              <a:r>
                <a:rPr lang="ko-KR" altLang="en-US" sz="24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이용방법</a:t>
              </a:r>
              <a:r>
                <a:rPr lang="ko-KR" altLang="en-US" sz="2400" b="1" dirty="0">
                  <a:latin typeface="푸른전남" panose="020B0503000000000000" pitchFamily="50" charset="-127"/>
                </a:rPr>
                <a:t> </a:t>
              </a:r>
              <a:r>
                <a:rPr lang="en-US" altLang="ko-KR" sz="2400" b="1" dirty="0" smtClean="0">
                  <a:latin typeface="푸른전남" panose="020B0503000000000000" pitchFamily="50" charset="-127"/>
                </a:rPr>
                <a:t>]</a:t>
              </a:r>
              <a:endParaRPr lang="ko-KR" altLang="en-US" sz="2400" b="1" dirty="0">
                <a:latin typeface="푸른전남" panose="020B0503000000000000" pitchFamily="50" charset="-127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1778000" y="501982"/>
              <a:ext cx="782320" cy="5359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28240" y="749915"/>
              <a:ext cx="2689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latin typeface="푸른전남" panose="020B0503000000000000" pitchFamily="50" charset="-127"/>
                </a:rPr>
                <a:t>[</a:t>
              </a:r>
              <a:r>
                <a:rPr lang="ko-KR" altLang="en-US" sz="24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나의 여행 만들기</a:t>
              </a:r>
              <a:r>
                <a:rPr lang="en-US" altLang="ko-KR" sz="2400" b="1" dirty="0" smtClean="0">
                  <a:latin typeface="푸른전남" panose="020B0503000000000000" pitchFamily="50" charset="-127"/>
                </a:rPr>
                <a:t>]</a:t>
              </a:r>
              <a:endParaRPr lang="ko-KR" altLang="en-US" sz="2400" b="1" dirty="0">
                <a:latin typeface="푸른전남" panose="020B0503000000000000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992880" y="6000490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푸른전남" panose="020B0503000000000000" pitchFamily="50" charset="-127"/>
              </a:rPr>
              <a:t>[</a:t>
            </a: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나의 여행 만들기</a:t>
            </a:r>
            <a:r>
              <a:rPr lang="ko-KR" altLang="en-US" dirty="0" smtClean="0">
                <a:latin typeface="푸른전남" panose="020B0503000000000000" pitchFamily="50" charset="-127"/>
              </a:rPr>
              <a:t> </a:t>
            </a:r>
            <a:r>
              <a:rPr lang="en-US" altLang="ko-KR" dirty="0" smtClean="0">
                <a:latin typeface="푸른전남" panose="020B0503000000000000" pitchFamily="50" charset="-127"/>
              </a:rPr>
              <a:t>]</a:t>
            </a:r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184130" y="3337416"/>
            <a:ext cx="1144270" cy="472583"/>
          </a:xfrm>
          <a:prstGeom prst="rect">
            <a:avLst/>
          </a:prstGeom>
          <a:noFill/>
          <a:ln w="38100">
            <a:solidFill>
              <a:srgbClr val="02F0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2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0A01065-5439-4569-A6F5-5608D4578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60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84200" y="614680"/>
            <a:ext cx="5054600" cy="2108200"/>
            <a:chOff x="482600" y="4292600"/>
            <a:chExt cx="5054600" cy="2108200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3DC03F52-2876-4C60-BA95-26B659FF5E16}"/>
                </a:ext>
              </a:extLst>
            </p:cNvPr>
            <p:cNvSpPr/>
            <p:nvPr/>
          </p:nvSpPr>
          <p:spPr>
            <a:xfrm>
              <a:off x="482600" y="4292600"/>
              <a:ext cx="5054600" cy="2108200"/>
            </a:xfrm>
            <a:prstGeom prst="rect">
              <a:avLst/>
            </a:prstGeom>
            <a:solidFill>
              <a:srgbClr val="000D26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D611B01A-7CB8-4EF6-95FA-D65D887FD872}"/>
                </a:ext>
              </a:extLst>
            </p:cNvPr>
            <p:cNvSpPr txBox="1"/>
            <p:nvPr/>
          </p:nvSpPr>
          <p:spPr>
            <a:xfrm>
              <a:off x="1252048" y="5162034"/>
              <a:ext cx="35157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150" dirty="0" smtClean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주요 사용 기술</a:t>
              </a:r>
              <a:endParaRPr lang="ko-KR" altLang="en-US" sz="4400" spc="-15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C553825-1AC3-49D4-BEB4-7F2E3BE535A0}"/>
                </a:ext>
              </a:extLst>
            </p:cNvPr>
            <p:cNvSpPr txBox="1"/>
            <p:nvPr/>
          </p:nvSpPr>
          <p:spPr>
            <a:xfrm>
              <a:off x="881753" y="4761924"/>
              <a:ext cx="10063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Part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푸른전남" panose="020B0503000000000000" pitchFamily="50" charset="-127"/>
                </a:rPr>
                <a:t>3</a:t>
              </a:r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.</a:t>
              </a:r>
              <a:endParaRPr lang="ko-KR" altLang="en-US" sz="2000" b="1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CBB3D0E-B889-4B04-9282-4C9772EF34A9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CBB3D0E-B889-4B04-9282-4C9772EF34A9}"/>
              </a:ext>
            </a:extLst>
          </p:cNvPr>
          <p:cNvSpPr/>
          <p:nvPr/>
        </p:nvSpPr>
        <p:spPr>
          <a:xfrm>
            <a:off x="-1" y="673100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주요 사용 기술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9E91C161-BB35-4A29-8330-F5FF0C7EC449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3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7DB10109-2BEA-4588-B225-3C99E9EE187B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C600EDB-08E8-489F-A865-DD386E8BEFF6}"/>
              </a:ext>
            </a:extLst>
          </p:cNvPr>
          <p:cNvSpPr txBox="1"/>
          <p:nvPr/>
        </p:nvSpPr>
        <p:spPr>
          <a:xfrm>
            <a:off x="9511234" y="4235530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푸른전남" panose="020B0503000000000000" pitchFamily="50" charset="-127"/>
              </a:rPr>
              <a:t>API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푸른전남" panose="020B0503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84611" y="2190972"/>
            <a:ext cx="2358427" cy="3834683"/>
            <a:chOff x="884611" y="2190972"/>
            <a:chExt cx="2358427" cy="3834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18" name="그룹 17"/>
            <p:cNvGrpSpPr/>
            <p:nvPr/>
          </p:nvGrpSpPr>
          <p:grpSpPr>
            <a:xfrm>
              <a:off x="904240" y="2190972"/>
              <a:ext cx="2338798" cy="3803428"/>
              <a:chOff x="904240" y="2190972"/>
              <a:chExt cx="2338798" cy="380342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904240" y="2190972"/>
                <a:ext cx="2338798" cy="3803428"/>
                <a:chOff x="904240" y="2190972"/>
                <a:chExt cx="2041451" cy="350878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="" xmlns:a16="http://schemas.microsoft.com/office/drawing/2014/main" id="{8E345997-82C1-4C6C-8B5A-0DEB42E83C71}"/>
                    </a:ext>
                  </a:extLst>
                </p:cNvPr>
                <p:cNvSpPr/>
                <p:nvPr/>
              </p:nvSpPr>
              <p:spPr>
                <a:xfrm>
                  <a:off x="904240" y="2190974"/>
                  <a:ext cx="2041451" cy="35087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sp>
              <p:nvSpPr>
                <p:cNvPr id="3" name="직사각형 2">
                  <a:extLst>
                    <a:ext uri="{FF2B5EF4-FFF2-40B4-BE49-F238E27FC236}">
                      <a16:creationId xmlns="" xmlns:a16="http://schemas.microsoft.com/office/drawing/2014/main" id="{BCF292F2-F41D-441B-8B4D-0D3D2782C6AA}"/>
                    </a:ext>
                  </a:extLst>
                </p:cNvPr>
                <p:cNvSpPr/>
                <p:nvPr/>
              </p:nvSpPr>
              <p:spPr>
                <a:xfrm>
                  <a:off x="904240" y="2190972"/>
                  <a:ext cx="2041451" cy="604280"/>
                </a:xfrm>
                <a:prstGeom prst="rect">
                  <a:avLst/>
                </a:prstGeom>
                <a:solidFill>
                  <a:srgbClr val="000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DC600EDB-08E8-489F-A865-DD386E8BEFF6}"/>
                  </a:ext>
                </a:extLst>
              </p:cNvPr>
              <p:cNvSpPr txBox="1"/>
              <p:nvPr/>
            </p:nvSpPr>
            <p:spPr>
              <a:xfrm>
                <a:off x="1602195" y="2333817"/>
                <a:ext cx="942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>
                        <a:lumMod val="9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Server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BCF292F2-F41D-441B-8B4D-0D3D2782C6AA}"/>
                </a:ext>
              </a:extLst>
            </p:cNvPr>
            <p:cNvSpPr/>
            <p:nvPr/>
          </p:nvSpPr>
          <p:spPr>
            <a:xfrm>
              <a:off x="884611" y="4160827"/>
              <a:ext cx="2338798" cy="518740"/>
            </a:xfrm>
            <a:prstGeom prst="rect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DC600EDB-08E8-489F-A865-DD386E8BEFF6}"/>
                </a:ext>
              </a:extLst>
            </p:cNvPr>
            <p:cNvSpPr txBox="1"/>
            <p:nvPr/>
          </p:nvSpPr>
          <p:spPr>
            <a:xfrm>
              <a:off x="1441895" y="4235531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Database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900" y="3140682"/>
              <a:ext cx="895475" cy="6573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663" y="4747708"/>
              <a:ext cx="1277947" cy="127794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그룹 5"/>
          <p:cNvGrpSpPr/>
          <p:nvPr/>
        </p:nvGrpSpPr>
        <p:grpSpPr>
          <a:xfrm>
            <a:off x="3477802" y="2190972"/>
            <a:ext cx="2338798" cy="3803428"/>
            <a:chOff x="3477802" y="2190972"/>
            <a:chExt cx="2338798" cy="38034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36" name="그룹 35"/>
            <p:cNvGrpSpPr/>
            <p:nvPr/>
          </p:nvGrpSpPr>
          <p:grpSpPr>
            <a:xfrm>
              <a:off x="3477802" y="2190972"/>
              <a:ext cx="2338798" cy="3803428"/>
              <a:chOff x="904240" y="2190972"/>
              <a:chExt cx="2338798" cy="3803428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904240" y="2190972"/>
                <a:ext cx="2338798" cy="3803428"/>
                <a:chOff x="904240" y="2190972"/>
                <a:chExt cx="2041451" cy="3508788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="" xmlns:a16="http://schemas.microsoft.com/office/drawing/2014/main" id="{8E345997-82C1-4C6C-8B5A-0DEB42E83C71}"/>
                    </a:ext>
                  </a:extLst>
                </p:cNvPr>
                <p:cNvSpPr/>
                <p:nvPr/>
              </p:nvSpPr>
              <p:spPr>
                <a:xfrm>
                  <a:off x="904240" y="2190974"/>
                  <a:ext cx="2041451" cy="35087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="" xmlns:a16="http://schemas.microsoft.com/office/drawing/2014/main" id="{BCF292F2-F41D-441B-8B4D-0D3D2782C6AA}"/>
                    </a:ext>
                  </a:extLst>
                </p:cNvPr>
                <p:cNvSpPr/>
                <p:nvPr/>
              </p:nvSpPr>
              <p:spPr>
                <a:xfrm>
                  <a:off x="904240" y="2190972"/>
                  <a:ext cx="2041451" cy="604280"/>
                </a:xfrm>
                <a:prstGeom prst="rect">
                  <a:avLst/>
                </a:prstGeom>
                <a:solidFill>
                  <a:srgbClr val="000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DC600EDB-08E8-489F-A865-DD386E8BEFF6}"/>
                  </a:ext>
                </a:extLst>
              </p:cNvPr>
              <p:cNvSpPr txBox="1"/>
              <p:nvPr/>
            </p:nvSpPr>
            <p:spPr>
              <a:xfrm>
                <a:off x="1396338" y="2333817"/>
                <a:ext cx="1354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>
                        <a:lumMod val="9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Front-End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542" y="3140680"/>
              <a:ext cx="657317" cy="6573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555" y="3140680"/>
              <a:ext cx="510285" cy="6573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571" y="3140680"/>
              <a:ext cx="468953" cy="6573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288" y="4151539"/>
              <a:ext cx="1140206" cy="55044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8529" y="4965225"/>
              <a:ext cx="911995" cy="7659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/>
          <p:cNvGrpSpPr/>
          <p:nvPr/>
        </p:nvGrpSpPr>
        <p:grpSpPr>
          <a:xfrm>
            <a:off x="6051364" y="2190972"/>
            <a:ext cx="2348613" cy="3803428"/>
            <a:chOff x="6051364" y="2190972"/>
            <a:chExt cx="2348613" cy="38034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1" name="그룹 40"/>
            <p:cNvGrpSpPr/>
            <p:nvPr/>
          </p:nvGrpSpPr>
          <p:grpSpPr>
            <a:xfrm>
              <a:off x="6051364" y="2190972"/>
              <a:ext cx="2338798" cy="3803428"/>
              <a:chOff x="904240" y="2190972"/>
              <a:chExt cx="2338798" cy="3803428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904240" y="2190972"/>
                <a:ext cx="2338798" cy="3803428"/>
                <a:chOff x="904240" y="2190972"/>
                <a:chExt cx="2041451" cy="3508788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="" xmlns:a16="http://schemas.microsoft.com/office/drawing/2014/main" id="{8E345997-82C1-4C6C-8B5A-0DEB42E83C71}"/>
                    </a:ext>
                  </a:extLst>
                </p:cNvPr>
                <p:cNvSpPr/>
                <p:nvPr/>
              </p:nvSpPr>
              <p:spPr>
                <a:xfrm>
                  <a:off x="904240" y="2190974"/>
                  <a:ext cx="2041451" cy="35087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="" xmlns:a16="http://schemas.microsoft.com/office/drawing/2014/main" id="{BCF292F2-F41D-441B-8B4D-0D3D2782C6AA}"/>
                    </a:ext>
                  </a:extLst>
                </p:cNvPr>
                <p:cNvSpPr/>
                <p:nvPr/>
              </p:nvSpPr>
              <p:spPr>
                <a:xfrm>
                  <a:off x="904240" y="2190972"/>
                  <a:ext cx="2041451" cy="604280"/>
                </a:xfrm>
                <a:prstGeom prst="rect">
                  <a:avLst/>
                </a:prstGeom>
                <a:solidFill>
                  <a:srgbClr val="000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DC600EDB-08E8-489F-A865-DD386E8BEFF6}"/>
                  </a:ext>
                </a:extLst>
              </p:cNvPr>
              <p:cNvSpPr txBox="1"/>
              <p:nvPr/>
            </p:nvSpPr>
            <p:spPr>
              <a:xfrm>
                <a:off x="1419455" y="2333817"/>
                <a:ext cx="1308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>
                        <a:lumMod val="9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Back-End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BCF292F2-F41D-441B-8B4D-0D3D2782C6AA}"/>
                </a:ext>
              </a:extLst>
            </p:cNvPr>
            <p:cNvSpPr/>
            <p:nvPr/>
          </p:nvSpPr>
          <p:spPr>
            <a:xfrm>
              <a:off x="6061179" y="4164260"/>
              <a:ext cx="2338798" cy="512177"/>
            </a:xfrm>
            <a:prstGeom prst="rect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21" y="2983889"/>
              <a:ext cx="523179" cy="52317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394" y="2988838"/>
              <a:ext cx="569088" cy="96100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384" y="3267640"/>
              <a:ext cx="862773" cy="86277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64" y="5028448"/>
              <a:ext cx="633797" cy="71646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DC600EDB-08E8-489F-A865-DD386E8BEFF6}"/>
                </a:ext>
              </a:extLst>
            </p:cNvPr>
            <p:cNvSpPr txBox="1"/>
            <p:nvPr/>
          </p:nvSpPr>
          <p:spPr>
            <a:xfrm>
              <a:off x="6931680" y="4242094"/>
              <a:ext cx="569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IDE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624926" y="2190972"/>
            <a:ext cx="2338798" cy="3803428"/>
            <a:chOff x="8624926" y="2190972"/>
            <a:chExt cx="2338798" cy="38034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6" name="그룹 45"/>
            <p:cNvGrpSpPr/>
            <p:nvPr/>
          </p:nvGrpSpPr>
          <p:grpSpPr>
            <a:xfrm>
              <a:off x="8624926" y="2190972"/>
              <a:ext cx="2338798" cy="3803428"/>
              <a:chOff x="904240" y="2190972"/>
              <a:chExt cx="2338798" cy="3803428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904240" y="2190972"/>
                <a:ext cx="2338798" cy="3803428"/>
                <a:chOff x="904240" y="2190972"/>
                <a:chExt cx="2041451" cy="3508788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="" xmlns:a16="http://schemas.microsoft.com/office/drawing/2014/main" id="{8E345997-82C1-4C6C-8B5A-0DEB42E83C71}"/>
                    </a:ext>
                  </a:extLst>
                </p:cNvPr>
                <p:cNvSpPr/>
                <p:nvPr/>
              </p:nvSpPr>
              <p:spPr>
                <a:xfrm>
                  <a:off x="904240" y="2190974"/>
                  <a:ext cx="2041451" cy="35087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="" xmlns:a16="http://schemas.microsoft.com/office/drawing/2014/main" id="{BCF292F2-F41D-441B-8B4D-0D3D2782C6AA}"/>
                    </a:ext>
                  </a:extLst>
                </p:cNvPr>
                <p:cNvSpPr/>
                <p:nvPr/>
              </p:nvSpPr>
              <p:spPr>
                <a:xfrm>
                  <a:off x="904240" y="2190972"/>
                  <a:ext cx="2041451" cy="604280"/>
                </a:xfrm>
                <a:prstGeom prst="rect">
                  <a:avLst/>
                </a:prstGeom>
                <a:solidFill>
                  <a:srgbClr val="000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DC600EDB-08E8-489F-A865-DD386E8BEFF6}"/>
                  </a:ext>
                </a:extLst>
              </p:cNvPr>
              <p:cNvSpPr txBox="1"/>
              <p:nvPr/>
            </p:nvSpPr>
            <p:spPr>
              <a:xfrm>
                <a:off x="1784136" y="2375511"/>
                <a:ext cx="566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chemeClr val="bg1">
                        <a:lumMod val="9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API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833" y="3113840"/>
              <a:ext cx="1483882" cy="39322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054" y="3673782"/>
              <a:ext cx="1642874" cy="552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810" y="4393023"/>
              <a:ext cx="1179681" cy="39322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4120" y="4768178"/>
              <a:ext cx="969604" cy="67872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1468" y="5172269"/>
              <a:ext cx="589840" cy="60065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44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82966B6-5AAC-4FF8-91EA-4AA8924E9F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-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731000" y="615950"/>
            <a:ext cx="5054600" cy="2359660"/>
            <a:chOff x="6619240" y="2374900"/>
            <a:chExt cx="5054600" cy="2359660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0003052-27D4-4C0C-905A-644D4E17C857}"/>
                </a:ext>
              </a:extLst>
            </p:cNvPr>
            <p:cNvSpPr/>
            <p:nvPr/>
          </p:nvSpPr>
          <p:spPr>
            <a:xfrm>
              <a:off x="6619240" y="2374900"/>
              <a:ext cx="5054600" cy="2359660"/>
            </a:xfrm>
            <a:prstGeom prst="rect">
              <a:avLst/>
            </a:prstGeom>
            <a:solidFill>
              <a:srgbClr val="000D2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C4269B7B-3CBC-4683-AB7C-20DD2F61061D}"/>
                </a:ext>
              </a:extLst>
            </p:cNvPr>
            <p:cNvSpPr txBox="1"/>
            <p:nvPr/>
          </p:nvSpPr>
          <p:spPr>
            <a:xfrm>
              <a:off x="7363042" y="3244334"/>
              <a:ext cx="35670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spc="-150" dirty="0" smtClean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DB Modeling</a:t>
              </a:r>
              <a:endParaRPr lang="ko-KR" altLang="en-US" sz="4400" spc="-15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98613B8-B780-47E3-8231-A61A581D55BC}"/>
                </a:ext>
              </a:extLst>
            </p:cNvPr>
            <p:cNvSpPr txBox="1"/>
            <p:nvPr/>
          </p:nvSpPr>
          <p:spPr>
            <a:xfrm>
              <a:off x="7018393" y="2844224"/>
              <a:ext cx="1083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Part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푸른전남" panose="020B0503000000000000" pitchFamily="50" charset="-127"/>
                </a:rPr>
                <a:t>4. </a:t>
              </a:r>
              <a:endParaRPr lang="ko-KR" altLang="en-US" sz="2000" b="1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논리 모델링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4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11" y="1645806"/>
            <a:ext cx="10530198" cy="4612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82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물</a:t>
            </a:r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리 모델링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 flipV="1">
            <a:off x="-123825" y="1325880"/>
            <a:ext cx="1231582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05" y="1645806"/>
            <a:ext cx="10462209" cy="4612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88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horzBrick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173">
            <a:extLst>
              <a:ext uri="{FF2B5EF4-FFF2-40B4-BE49-F238E27FC236}">
                <a16:creationId xmlns="" xmlns:a16="http://schemas.microsoft.com/office/drawing/2014/main" id="{11FAEA52-C09F-4B62-9367-30C95BD3AA13}"/>
              </a:ext>
            </a:extLst>
          </p:cNvPr>
          <p:cNvSpPr/>
          <p:nvPr/>
        </p:nvSpPr>
        <p:spPr>
          <a:xfrm>
            <a:off x="165100" y="296198"/>
            <a:ext cx="5930900" cy="652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38B410CF-136E-404C-86DF-FA0F09446423}"/>
              </a:ext>
            </a:extLst>
          </p:cNvPr>
          <p:cNvCxnSpPr/>
          <p:nvPr/>
        </p:nvCxnSpPr>
        <p:spPr>
          <a:xfrm>
            <a:off x="647700" y="1618197"/>
            <a:ext cx="54483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2650C28-F877-4F25-A9D6-C46EDD2799F0}"/>
              </a:ext>
            </a:extLst>
          </p:cNvPr>
          <p:cNvSpPr txBox="1"/>
          <p:nvPr/>
        </p:nvSpPr>
        <p:spPr>
          <a:xfrm>
            <a:off x="647700" y="935731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목차</a:t>
            </a:r>
          </a:p>
        </p:txBody>
      </p:sp>
      <p:pic>
        <p:nvPicPr>
          <p:cNvPr id="178" name="그림 177">
            <a:extLst>
              <a:ext uri="{FF2B5EF4-FFF2-40B4-BE49-F238E27FC236}">
                <a16:creationId xmlns="" xmlns:a16="http://schemas.microsoft.com/office/drawing/2014/main" id="{7C520F7F-3E22-45E5-A635-0CC639F3B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="" xmlns:a16="http://schemas.microsoft.com/office/drawing/2014/main" id="{B655CA48-AF98-4669-9757-9436F9B065C1}"/>
              </a:ext>
            </a:extLst>
          </p:cNvPr>
          <p:cNvSpPr/>
          <p:nvPr/>
        </p:nvSpPr>
        <p:spPr>
          <a:xfrm>
            <a:off x="165100" y="6591300"/>
            <a:ext cx="59309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="" xmlns:a16="http://schemas.microsoft.com/office/drawing/2014/main" id="{84951491-200A-4C69-A353-DAC64E76C3E2}"/>
              </a:ext>
            </a:extLst>
          </p:cNvPr>
          <p:cNvSpPr/>
          <p:nvPr/>
        </p:nvSpPr>
        <p:spPr>
          <a:xfrm>
            <a:off x="165098" y="177800"/>
            <a:ext cx="5930900" cy="52324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="" xmlns:a16="http://schemas.microsoft.com/office/drawing/2014/main" id="{3671A94A-0B27-432C-8079-AAFC40888BE2}"/>
              </a:ext>
            </a:extLst>
          </p:cNvPr>
          <p:cNvSpPr txBox="1"/>
          <p:nvPr/>
        </p:nvSpPr>
        <p:spPr>
          <a:xfrm>
            <a:off x="1579365" y="1151174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index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3600" y="1920240"/>
            <a:ext cx="4693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프로젝트 개요 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팀원 소개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기획의도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벤치마킹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개발목적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AutoNum type="arabicPeriod"/>
            </a:pP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사이트 구상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사이트 </a:t>
            </a:r>
            <a:r>
              <a:rPr lang="ko-KR" altLang="en-US" dirty="0" err="1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맵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UI/UX </a:t>
            </a: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구상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AutoNum type="arabicPeriod"/>
            </a:pP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주요 사용 기술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DB Modeling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스케줄 타임라인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7028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테이블 명세서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4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320030" y="2870201"/>
            <a:ext cx="2250440" cy="2802651"/>
            <a:chOff x="5320030" y="2870201"/>
            <a:chExt cx="2250440" cy="2802651"/>
          </a:xfrm>
        </p:grpSpPr>
        <p:pic>
          <p:nvPicPr>
            <p:cNvPr id="4" name="그림 3">
              <a:hlinkClick r:id="rId2" action="ppaction://hlinkfile" highlightClick="1"/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0030" y="2870201"/>
              <a:ext cx="2250440" cy="225044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516880" y="5303520"/>
              <a:ext cx="1849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클릭 </a:t>
              </a:r>
              <a:r>
                <a:rPr lang="en-US" altLang="ko-KR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!</a:t>
              </a:r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4065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9EC457F-4630-45E6-A093-7BDD2473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0"/>
            <a:ext cx="5405718" cy="6858000"/>
            <a:chOff x="0" y="0"/>
            <a:chExt cx="4541520" cy="6858000"/>
          </a:xfrm>
          <a:solidFill>
            <a:srgbClr val="000D26">
              <a:alpha val="63922"/>
            </a:srgbClr>
          </a:solidFill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2B820EBB-E05C-4978-B5A7-96B2F5E11134}"/>
                </a:ext>
              </a:extLst>
            </p:cNvPr>
            <p:cNvGrpSpPr/>
            <p:nvPr/>
          </p:nvGrpSpPr>
          <p:grpSpPr>
            <a:xfrm>
              <a:off x="0" y="0"/>
              <a:ext cx="4541520" cy="6858000"/>
              <a:chOff x="0" y="0"/>
              <a:chExt cx="4541520" cy="6858000"/>
            </a:xfrm>
            <a:grpFill/>
          </p:grpSpPr>
          <p:sp>
            <p:nvSpPr>
              <p:cNvPr id="2" name="직사각형 1">
                <a:extLst>
                  <a:ext uri="{FF2B5EF4-FFF2-40B4-BE49-F238E27FC236}">
                    <a16:creationId xmlns="" xmlns:a16="http://schemas.microsoft.com/office/drawing/2014/main" id="{396B7222-1528-4833-9A12-B7E9F1DA0509}"/>
                  </a:ext>
                </a:extLst>
              </p:cNvPr>
              <p:cNvSpPr/>
              <p:nvPr/>
            </p:nvSpPr>
            <p:spPr>
              <a:xfrm>
                <a:off x="0" y="0"/>
                <a:ext cx="454152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0D305B4E-E25E-4157-8B2F-BFCA085B780E}"/>
                  </a:ext>
                </a:extLst>
              </p:cNvPr>
              <p:cNvSpPr txBox="1"/>
              <p:nvPr/>
            </p:nvSpPr>
            <p:spPr>
              <a:xfrm>
                <a:off x="467360" y="3429000"/>
                <a:ext cx="337464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spc="-300" dirty="0" smtClean="0">
                    <a:solidFill>
                      <a:schemeClr val="bg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스케줄 타임라인</a:t>
                </a:r>
                <a:endParaRPr lang="ko-KR" altLang="en-US" sz="4000" spc="-30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598613B8-B780-47E3-8231-A61A581D55BC}"/>
                </a:ext>
              </a:extLst>
            </p:cNvPr>
            <p:cNvSpPr txBox="1"/>
            <p:nvPr/>
          </p:nvSpPr>
          <p:spPr>
            <a:xfrm>
              <a:off x="467360" y="2906970"/>
              <a:ext cx="1083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Part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푸른전남" panose="020B0503000000000000" pitchFamily="50" charset="-127"/>
                </a:rPr>
                <a:t>5. </a:t>
              </a:r>
              <a:endParaRPr lang="ko-KR" altLang="en-US" sz="2000" b="1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60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프로젝트 스케줄링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5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766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2059753"/>
            <a:ext cx="12192001" cy="4002982"/>
            <a:chOff x="0" y="2059753"/>
            <a:chExt cx="12192001" cy="4002982"/>
          </a:xfrm>
        </p:grpSpPr>
        <p:grpSp>
          <p:nvGrpSpPr>
            <p:cNvPr id="3" name="그룹 2"/>
            <p:cNvGrpSpPr/>
            <p:nvPr/>
          </p:nvGrpSpPr>
          <p:grpSpPr>
            <a:xfrm>
              <a:off x="374174" y="2232496"/>
              <a:ext cx="2638410" cy="1396918"/>
              <a:chOff x="374174" y="2232496"/>
              <a:chExt cx="2638410" cy="1396918"/>
            </a:xfrm>
          </p:grpSpPr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EDE50A62-A9B5-49C7-8E9B-652C82904C87}"/>
                  </a:ext>
                </a:extLst>
              </p:cNvPr>
              <p:cNvSpPr txBox="1"/>
              <p:nvPr/>
            </p:nvSpPr>
            <p:spPr>
              <a:xfrm>
                <a:off x="405780" y="2232496"/>
                <a:ext cx="26068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1. </a:t>
                </a:r>
                <a:r>
                  <a: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기획</a:t>
                </a:r>
              </a:p>
              <a:p>
                <a:r>
                  <a:rPr lang="en-US" altLang="ko-KR" dirty="0" smtClean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- </a:t>
                </a:r>
                <a:r>
                  <a:rPr lang="ko-KR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역할 분담</a:t>
                </a:r>
                <a:r>
                  <a:rPr lang="en-US" altLang="ko-KR" dirty="0" smtClean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/ </a:t>
                </a:r>
                <a:r>
                  <a:rPr lang="ko-KR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회의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  <a:p>
                <a:r>
                  <a:rPr lang="en-US" altLang="ko-KR" dirty="0" smtClean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- </a:t>
                </a:r>
                <a:r>
                  <a:rPr lang="ko-KR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필요 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기술 점검 및 </a:t>
                </a:r>
                <a:r>
                  <a:rPr lang="ko-KR" altLang="en-US" dirty="0" smtClean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연구</a:t>
                </a:r>
                <a:endPara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374174" y="3260082"/>
                <a:ext cx="13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21.02.01 </a:t>
                </a:r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~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 </a:t>
                </a:r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0" y="3651643"/>
              <a:ext cx="12192001" cy="714948"/>
              <a:chOff x="0" y="3651643"/>
              <a:chExt cx="12192001" cy="714948"/>
            </a:xfrm>
          </p:grpSpPr>
          <p:sp>
            <p:nvSpPr>
              <p:cNvPr id="45" name="갈매기형 수장 4">
                <a:extLst>
                  <a:ext uri="{FF2B5EF4-FFF2-40B4-BE49-F238E27FC236}">
                    <a16:creationId xmlns="" xmlns:a16="http://schemas.microsoft.com/office/drawing/2014/main" id="{7222756A-50DF-4A48-A649-EF0FA0B0C616}"/>
                  </a:ext>
                </a:extLst>
              </p:cNvPr>
              <p:cNvSpPr/>
              <p:nvPr/>
            </p:nvSpPr>
            <p:spPr>
              <a:xfrm>
                <a:off x="5383778" y="3913935"/>
                <a:ext cx="1770829" cy="260375"/>
              </a:xfrm>
              <a:prstGeom prst="chevron">
                <a:avLst/>
              </a:prstGeom>
              <a:solidFill>
                <a:srgbClr val="ED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</a:endParaRP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0" y="3651643"/>
                <a:ext cx="12192001" cy="714948"/>
                <a:chOff x="0" y="3651643"/>
                <a:chExt cx="12192001" cy="714948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1788531" y="3913934"/>
                  <a:ext cx="1781547" cy="452655"/>
                  <a:chOff x="8286469" y="3910771"/>
                  <a:chExt cx="2029245" cy="544902"/>
                </a:xfrm>
              </p:grpSpPr>
              <p:sp>
                <p:nvSpPr>
                  <p:cNvPr id="26" name="갈매기형 수장 4">
                    <a:extLst>
                      <a:ext uri="{FF2B5EF4-FFF2-40B4-BE49-F238E27FC236}">
                        <a16:creationId xmlns="" xmlns:a16="http://schemas.microsoft.com/office/drawing/2014/main" id="{7222756A-50DF-4A48-A649-EF0FA0B0C616}"/>
                      </a:ext>
                    </a:extLst>
                  </p:cNvPr>
                  <p:cNvSpPr/>
                  <p:nvPr/>
                </p:nvSpPr>
                <p:spPr>
                  <a:xfrm>
                    <a:off x="8298677" y="3910771"/>
                    <a:ext cx="2017037" cy="313437"/>
                  </a:xfrm>
                  <a:prstGeom prst="chevron">
                    <a:avLst/>
                  </a:prstGeom>
                  <a:solidFill>
                    <a:srgbClr val="02F0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  <p:sp>
                <p:nvSpPr>
                  <p:cNvPr id="28" name="왼쪽 중괄호 27">
                    <a:extLst>
                      <a:ext uri="{FF2B5EF4-FFF2-40B4-BE49-F238E27FC236}">
                        <a16:creationId xmlns="" xmlns:a16="http://schemas.microsoft.com/office/drawing/2014/main" id="{CBA50450-158D-432B-933A-C258A2841AE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130265" y="3420129"/>
                    <a:ext cx="191748" cy="1879339"/>
                  </a:xfrm>
                  <a:prstGeom prst="leftBrace">
                    <a:avLst>
                      <a:gd name="adj1" fmla="val 54487"/>
                      <a:gd name="adj2" fmla="val 5000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</p:grpSp>
            <p:sp>
              <p:nvSpPr>
                <p:cNvPr id="27" name="오각형 3">
                  <a:extLst>
                    <a:ext uri="{FF2B5EF4-FFF2-40B4-BE49-F238E27FC236}">
                      <a16:creationId xmlns="" xmlns:a16="http://schemas.microsoft.com/office/drawing/2014/main" id="{EF349716-F5DB-4E4B-9B54-7082BDA03086}"/>
                    </a:ext>
                  </a:extLst>
                </p:cNvPr>
                <p:cNvSpPr/>
                <p:nvPr/>
              </p:nvSpPr>
              <p:spPr>
                <a:xfrm>
                  <a:off x="0" y="3913927"/>
                  <a:ext cx="1788531" cy="238947"/>
                </a:xfrm>
                <a:prstGeom prst="homePlate">
                  <a:avLst/>
                </a:prstGeom>
                <a:solidFill>
                  <a:srgbClr val="ED3B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</a:endParaRPr>
                </a:p>
              </p:txBody>
            </p:sp>
            <p:grpSp>
              <p:nvGrpSpPr>
                <p:cNvPr id="6" name="그룹 5"/>
                <p:cNvGrpSpPr/>
                <p:nvPr/>
              </p:nvGrpSpPr>
              <p:grpSpPr>
                <a:xfrm>
                  <a:off x="3580796" y="3651643"/>
                  <a:ext cx="3419444" cy="521512"/>
                  <a:chOff x="9143584" y="4662371"/>
                  <a:chExt cx="3871436" cy="646579"/>
                </a:xfrm>
              </p:grpSpPr>
              <p:sp>
                <p:nvSpPr>
                  <p:cNvPr id="24" name="갈매기형 수장 5">
                    <a:extLst>
                      <a:ext uri="{FF2B5EF4-FFF2-40B4-BE49-F238E27FC236}">
                        <a16:creationId xmlns="" xmlns:a16="http://schemas.microsoft.com/office/drawing/2014/main" id="{F9E1372F-DC04-42CE-A4B8-EFC127CF353B}"/>
                      </a:ext>
                    </a:extLst>
                  </p:cNvPr>
                  <p:cNvSpPr/>
                  <p:nvPr/>
                </p:nvSpPr>
                <p:spPr>
                  <a:xfrm>
                    <a:off x="9143584" y="4995513"/>
                    <a:ext cx="2017037" cy="313437"/>
                  </a:xfrm>
                  <a:prstGeom prst="chevron">
                    <a:avLst/>
                  </a:prstGeom>
                  <a:solidFill>
                    <a:srgbClr val="000D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  <p:sp>
                <p:nvSpPr>
                  <p:cNvPr id="43" name="왼쪽 중괄호 42">
                    <a:extLst>
                      <a:ext uri="{FF2B5EF4-FFF2-40B4-BE49-F238E27FC236}">
                        <a16:creationId xmlns="" xmlns:a16="http://schemas.microsoft.com/office/drawing/2014/main" id="{6E474C08-8F29-4532-94F2-13E09D847AC0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10975275" y="2830680"/>
                    <a:ext cx="208054" cy="3871436"/>
                  </a:xfrm>
                  <a:prstGeom prst="leftBrace">
                    <a:avLst>
                      <a:gd name="adj1" fmla="val 54487"/>
                      <a:gd name="adj2" fmla="val 5000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</p:grpSp>
            <p:grpSp>
              <p:nvGrpSpPr>
                <p:cNvPr id="47" name="그룹 46"/>
                <p:cNvGrpSpPr/>
                <p:nvPr/>
              </p:nvGrpSpPr>
              <p:grpSpPr>
                <a:xfrm>
                  <a:off x="7154599" y="3665419"/>
                  <a:ext cx="3400520" cy="507722"/>
                  <a:chOff x="9143584" y="4679466"/>
                  <a:chExt cx="3850010" cy="629484"/>
                </a:xfrm>
              </p:grpSpPr>
              <p:sp>
                <p:nvSpPr>
                  <p:cNvPr id="48" name="갈매기형 수장 5">
                    <a:extLst>
                      <a:ext uri="{FF2B5EF4-FFF2-40B4-BE49-F238E27FC236}">
                        <a16:creationId xmlns="" xmlns:a16="http://schemas.microsoft.com/office/drawing/2014/main" id="{F9E1372F-DC04-42CE-A4B8-EFC127CF353B}"/>
                      </a:ext>
                    </a:extLst>
                  </p:cNvPr>
                  <p:cNvSpPr/>
                  <p:nvPr/>
                </p:nvSpPr>
                <p:spPr>
                  <a:xfrm>
                    <a:off x="9143584" y="4995513"/>
                    <a:ext cx="2017037" cy="313437"/>
                  </a:xfrm>
                  <a:prstGeom prst="chevron">
                    <a:avLst/>
                  </a:prstGeom>
                  <a:solidFill>
                    <a:srgbClr val="02F0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  <p:sp>
                <p:nvSpPr>
                  <p:cNvPr id="49" name="왼쪽 중괄호 48">
                    <a:extLst>
                      <a:ext uri="{FF2B5EF4-FFF2-40B4-BE49-F238E27FC236}">
                        <a16:creationId xmlns="" xmlns:a16="http://schemas.microsoft.com/office/drawing/2014/main" id="{6E474C08-8F29-4532-94F2-13E09D847AC0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11956302" y="3850228"/>
                    <a:ext cx="208054" cy="1866530"/>
                  </a:xfrm>
                  <a:prstGeom prst="leftBrace">
                    <a:avLst>
                      <a:gd name="adj1" fmla="val 54487"/>
                      <a:gd name="adj2" fmla="val 5000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</p:grpSp>
            <p:grpSp>
              <p:nvGrpSpPr>
                <p:cNvPr id="50" name="그룹 49"/>
                <p:cNvGrpSpPr/>
                <p:nvPr/>
              </p:nvGrpSpPr>
              <p:grpSpPr>
                <a:xfrm>
                  <a:off x="7154598" y="3926555"/>
                  <a:ext cx="3552367" cy="440036"/>
                  <a:chOff x="6269443" y="3910771"/>
                  <a:chExt cx="4046271" cy="529711"/>
                </a:xfrm>
              </p:grpSpPr>
              <p:sp>
                <p:nvSpPr>
                  <p:cNvPr id="51" name="갈매기형 수장 4">
                    <a:extLst>
                      <a:ext uri="{FF2B5EF4-FFF2-40B4-BE49-F238E27FC236}">
                        <a16:creationId xmlns="" xmlns:a16="http://schemas.microsoft.com/office/drawing/2014/main" id="{7222756A-50DF-4A48-A649-EF0FA0B0C616}"/>
                      </a:ext>
                    </a:extLst>
                  </p:cNvPr>
                  <p:cNvSpPr/>
                  <p:nvPr/>
                </p:nvSpPr>
                <p:spPr>
                  <a:xfrm>
                    <a:off x="8298677" y="3910771"/>
                    <a:ext cx="2017037" cy="313437"/>
                  </a:xfrm>
                  <a:prstGeom prst="chevron">
                    <a:avLst/>
                  </a:prstGeom>
                  <a:solidFill>
                    <a:srgbClr val="000D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  <p:sp>
                <p:nvSpPr>
                  <p:cNvPr id="53" name="왼쪽 중괄호 52">
                    <a:extLst>
                      <a:ext uri="{FF2B5EF4-FFF2-40B4-BE49-F238E27FC236}">
                        <a16:creationId xmlns="" xmlns:a16="http://schemas.microsoft.com/office/drawing/2014/main" id="{CBA50450-158D-432B-933A-C258A2841AE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113239" y="3404938"/>
                    <a:ext cx="191748" cy="1879339"/>
                  </a:xfrm>
                  <a:prstGeom prst="leftBrace">
                    <a:avLst>
                      <a:gd name="adj1" fmla="val 54487"/>
                      <a:gd name="adj2" fmla="val 5000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</p:grpSp>
            <p:sp>
              <p:nvSpPr>
                <p:cNvPr id="55" name="갈매기형 수장 5">
                  <a:extLst>
                    <a:ext uri="{FF2B5EF4-FFF2-40B4-BE49-F238E27FC236}">
                      <a16:creationId xmlns="" xmlns:a16="http://schemas.microsoft.com/office/drawing/2014/main" id="{F9E1372F-DC04-42CE-A4B8-EFC127CF353B}"/>
                    </a:ext>
                  </a:extLst>
                </p:cNvPr>
                <p:cNvSpPr/>
                <p:nvPr/>
              </p:nvSpPr>
              <p:spPr>
                <a:xfrm>
                  <a:off x="10706965" y="3920342"/>
                  <a:ext cx="1485036" cy="252809"/>
                </a:xfrm>
                <a:prstGeom prst="chevron">
                  <a:avLst/>
                </a:prstGeom>
                <a:solidFill>
                  <a:srgbClr val="ED3B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</a:endParaRPr>
                </a:p>
              </p:txBody>
            </p:sp>
            <p:sp>
              <p:nvSpPr>
                <p:cNvPr id="58" name="왼쪽 중괄호 57">
                  <a:extLst>
                    <a:ext uri="{FF2B5EF4-FFF2-40B4-BE49-F238E27FC236}">
                      <a16:creationId xmlns="" xmlns:a16="http://schemas.microsoft.com/office/drawing/2014/main" id="{6E474C08-8F29-4532-94F2-13E09D847AC0}"/>
                    </a:ext>
                  </a:extLst>
                </p:cNvPr>
                <p:cNvSpPr/>
                <p:nvPr/>
              </p:nvSpPr>
              <p:spPr>
                <a:xfrm rot="5400000" flipV="1">
                  <a:off x="766319" y="2911242"/>
                  <a:ext cx="167810" cy="1648612"/>
                </a:xfrm>
                <a:prstGeom prst="leftBrace">
                  <a:avLst>
                    <a:gd name="adj1" fmla="val 54487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</a:endParaRPr>
                </a:p>
              </p:txBody>
            </p:sp>
            <p:sp>
              <p:nvSpPr>
                <p:cNvPr id="59" name="왼쪽 중괄호 58">
                  <a:extLst>
                    <a:ext uri="{FF2B5EF4-FFF2-40B4-BE49-F238E27FC236}">
                      <a16:creationId xmlns="" xmlns:a16="http://schemas.microsoft.com/office/drawing/2014/main" id="{CBA50450-158D-432B-933A-C258A2841AE4}"/>
                    </a:ext>
                  </a:extLst>
                </p:cNvPr>
                <p:cNvSpPr/>
                <p:nvPr/>
              </p:nvSpPr>
              <p:spPr>
                <a:xfrm rot="16200000">
                  <a:off x="11291558" y="3622709"/>
                  <a:ext cx="159287" cy="1328474"/>
                </a:xfrm>
                <a:prstGeom prst="leftBrace">
                  <a:avLst>
                    <a:gd name="adj1" fmla="val 54487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EDE50A62-A9B5-49C7-8E9B-652C82904C87}"/>
                </a:ext>
              </a:extLst>
            </p:cNvPr>
            <p:cNvSpPr txBox="1"/>
            <p:nvPr/>
          </p:nvSpPr>
          <p:spPr>
            <a:xfrm>
              <a:off x="1799249" y="4862406"/>
              <a:ext cx="31740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2. </a:t>
              </a:r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UI/UX &amp;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테이블 </a:t>
              </a:r>
              <a:r>
                <a:rPr lang="ko-KR" altLang="en-US" b="1" dirty="0" smtClean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설계</a:t>
              </a:r>
              <a:endParaRPr lang="en-US" altLang="ko-KR" b="1" dirty="0" smtClean="0"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Front-end </a:t>
              </a: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레이아웃 구상</a:t>
              </a:r>
              <a:endParaRPr lang="en-US" altLang="ko-KR" dirty="0" smtClean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 모델링</a:t>
              </a:r>
              <a:endParaRPr lang="en-US" altLang="ko-KR" dirty="0" smtClean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문서 작업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EDE50A62-A9B5-49C7-8E9B-652C82904C87}"/>
                </a:ext>
              </a:extLst>
            </p:cNvPr>
            <p:cNvSpPr txBox="1"/>
            <p:nvPr/>
          </p:nvSpPr>
          <p:spPr>
            <a:xfrm>
              <a:off x="3776157" y="2059753"/>
              <a:ext cx="29479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기능 구현 및 </a:t>
              </a:r>
              <a:r>
                <a:rPr lang="ko-KR" altLang="en-US" b="1" dirty="0" smtClean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디자인 보완</a:t>
              </a:r>
              <a:endParaRPr lang="en-US" altLang="ko-KR" b="1" dirty="0" smtClean="0"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기능 구현 시작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추가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기능 </a:t>
              </a: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설계</a:t>
              </a:r>
              <a:endParaRPr lang="en-US" altLang="ko-KR" dirty="0" smtClean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Front-End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디자인 보완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EDE50A62-A9B5-49C7-8E9B-652C82904C87}"/>
                </a:ext>
              </a:extLst>
            </p:cNvPr>
            <p:cNvSpPr txBox="1"/>
            <p:nvPr/>
          </p:nvSpPr>
          <p:spPr>
            <a:xfrm>
              <a:off x="7154599" y="4862406"/>
              <a:ext cx="250581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디버깅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&amp; </a:t>
              </a:r>
              <a:r>
                <a:rPr lang="ko-KR" altLang="en-US" b="1" dirty="0" err="1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리팩토링</a:t>
              </a:r>
              <a:endParaRPr lang="ko-KR" altLang="en-US" b="1" dirty="0"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- </a:t>
              </a: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주요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기능 점검 테스트</a:t>
              </a:r>
            </a:p>
            <a:p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- </a:t>
              </a: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코드 </a:t>
              </a:r>
              <a:r>
                <a:rPr lang="ko-KR" altLang="en-US" dirty="0" err="1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가독성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 개선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EDE50A62-A9B5-49C7-8E9B-652C82904C87}"/>
                </a:ext>
              </a:extLst>
            </p:cNvPr>
            <p:cNvSpPr txBox="1"/>
            <p:nvPr/>
          </p:nvSpPr>
          <p:spPr>
            <a:xfrm>
              <a:off x="8994238" y="2336752"/>
              <a:ext cx="13628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5. </a:t>
              </a:r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검수</a:t>
              </a:r>
            </a:p>
            <a:p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- </a:t>
              </a: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최종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점검 </a:t>
              </a:r>
              <a:endParaRPr lang="en-US" altLang="ko-KR" dirty="0" smtClean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- </a:t>
              </a:r>
              <a:r>
                <a:rPr lang="ko-KR" altLang="en-US" dirty="0" smtClean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자료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정리 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706964" y="4400741"/>
              <a:ext cx="1402214" cy="830997"/>
              <a:chOff x="10706964" y="4400741"/>
              <a:chExt cx="1402214" cy="830997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10752716" y="4400741"/>
                <a:ext cx="1356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~ 21.03.31 </a:t>
                </a:r>
                <a:r>
                  <a:rPr lang="en-US" altLang="ko-KR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 </a:t>
                </a:r>
                <a:endPara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EDE50A62-A9B5-49C7-8E9B-652C82904C87}"/>
                  </a:ext>
                </a:extLst>
              </p:cNvPr>
              <p:cNvSpPr txBox="1"/>
              <p:nvPr/>
            </p:nvSpPr>
            <p:spPr>
              <a:xfrm>
                <a:off x="10706964" y="4862406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푸른전남" panose="020B0503000000000000" pitchFamily="50" charset="-127"/>
                    <a:ea typeface="푸른전남" panose="020B0503000000000000" pitchFamily="50" charset="-127"/>
                    <a:cs typeface="맑은 고딕 Semilight" panose="020B0502040204020203" pitchFamily="50" charset="-127"/>
                  </a:rPr>
                  <a:t>6</a:t>
                </a:r>
                <a:r>
                  <a:rPr lang="en-US" altLang="ko-KR" b="1" dirty="0" smtClean="0">
                    <a:latin typeface="푸른전남" panose="020B0503000000000000" pitchFamily="50" charset="-127"/>
                    <a:ea typeface="푸른전남" panose="020B0503000000000000" pitchFamily="50" charset="-127"/>
                    <a:cs typeface="맑은 고딕 Semilight" panose="020B0502040204020203" pitchFamily="50" charset="-127"/>
                  </a:rPr>
                  <a:t>. </a:t>
                </a:r>
                <a:r>
                  <a:rPr lang="ko-KR" altLang="en-US" b="1" dirty="0" smtClean="0">
                    <a:latin typeface="푸른전남" panose="020B0503000000000000" pitchFamily="50" charset="-127"/>
                    <a:ea typeface="푸른전남" panose="020B0503000000000000" pitchFamily="50" charset="-127"/>
                    <a:cs typeface="맑은 고딕 Semilight" panose="020B0502040204020203" pitchFamily="50" charset="-127"/>
                  </a:rPr>
                  <a:t>최종 발표</a:t>
                </a:r>
                <a:endPara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endParaRP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0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B881BC9-609B-4FEA-AE39-CDF7DCA1C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0003052-27D4-4C0C-905A-644D4E17C857}"/>
              </a:ext>
            </a:extLst>
          </p:cNvPr>
          <p:cNvSpPr/>
          <p:nvPr/>
        </p:nvSpPr>
        <p:spPr>
          <a:xfrm>
            <a:off x="3568700" y="2374900"/>
            <a:ext cx="5054600" cy="2108200"/>
          </a:xfrm>
          <a:prstGeom prst="rect">
            <a:avLst/>
          </a:prstGeom>
          <a:solidFill>
            <a:srgbClr val="000D2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4269B7B-3CBC-4683-AB7C-20DD2F61061D}"/>
              </a:ext>
            </a:extLst>
          </p:cNvPr>
          <p:cNvSpPr txBox="1"/>
          <p:nvPr/>
        </p:nvSpPr>
        <p:spPr>
          <a:xfrm>
            <a:off x="4371812" y="3044279"/>
            <a:ext cx="3448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 smtClean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감 사 합 </a:t>
            </a:r>
            <a:r>
              <a:rPr lang="ko-KR" altLang="en-US" sz="4400" spc="-150" dirty="0" err="1" smtClean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니</a:t>
            </a:r>
            <a:r>
              <a:rPr lang="ko-KR" altLang="en-US" sz="4400" spc="-150" dirty="0" smtClean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다</a:t>
            </a:r>
            <a:r>
              <a:rPr lang="en-US" altLang="ko-KR" sz="4400" spc="-150" dirty="0" smtClean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.</a:t>
            </a:r>
            <a:endParaRPr lang="ko-KR" altLang="en-US" sz="4400" spc="-150" dirty="0">
              <a:solidFill>
                <a:schemeClr val="bg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9AD3125-B41F-4170-8757-AC36E3C3825C}"/>
              </a:ext>
            </a:extLst>
          </p:cNvPr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6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37662AA-A5E7-438A-A51D-57CB70F10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3500"/>
            <a:ext cx="12192001" cy="67945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530599" y="1743710"/>
            <a:ext cx="5130800" cy="3497580"/>
            <a:chOff x="6619240" y="2374900"/>
            <a:chExt cx="5054600" cy="2108200"/>
          </a:xfrm>
        </p:grpSpPr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00003052-27D4-4C0C-905A-644D4E17C857}"/>
                </a:ext>
              </a:extLst>
            </p:cNvPr>
            <p:cNvSpPr/>
            <p:nvPr/>
          </p:nvSpPr>
          <p:spPr>
            <a:xfrm>
              <a:off x="6619240" y="2374900"/>
              <a:ext cx="5054600" cy="2108200"/>
            </a:xfrm>
            <a:prstGeom prst="rect">
              <a:avLst/>
            </a:prstGeom>
            <a:solidFill>
              <a:srgbClr val="000D2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D26"/>
                </a:solidFill>
                <a:latin typeface="푸른전남" panose="020B0503000000000000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018393" y="2844224"/>
              <a:ext cx="3785673" cy="863898"/>
              <a:chOff x="7018393" y="2844224"/>
              <a:chExt cx="3785673" cy="863898"/>
            </a:xfrm>
          </p:grpSpPr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C4269B7B-3CBC-4683-AB7C-20DD2F61061D}"/>
                  </a:ext>
                </a:extLst>
              </p:cNvPr>
              <p:cNvSpPr txBox="1"/>
              <p:nvPr/>
            </p:nvSpPr>
            <p:spPr>
              <a:xfrm>
                <a:off x="7489018" y="3244334"/>
                <a:ext cx="3315048" cy="46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400" spc="-150" dirty="0" smtClean="0">
                    <a:solidFill>
                      <a:schemeClr val="bg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프로젝트 개요</a:t>
                </a:r>
                <a:endParaRPr lang="ko-KR" altLang="en-US" sz="4400" spc="-15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598613B8-B780-47E3-8231-A61A581D55BC}"/>
                  </a:ext>
                </a:extLst>
              </p:cNvPr>
              <p:cNvSpPr txBox="1"/>
              <p:nvPr/>
            </p:nvSpPr>
            <p:spPr>
              <a:xfrm>
                <a:off x="7018393" y="2844224"/>
                <a:ext cx="991420" cy="241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푸른전남" panose="020B0503000000000000" pitchFamily="50" charset="-127"/>
                  </a:rPr>
                  <a:t>Part 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푸른전남" panose="020B0503000000000000" pitchFamily="50" charset="-127"/>
                  </a:rPr>
                  <a:t>1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푸른전남" panose="020B0503000000000000" pitchFamily="50" charset="-127"/>
                  </a:rPr>
                  <a:t>.</a:t>
                </a:r>
                <a:endParaRPr lang="ko-KR" altLang="en-US" sz="2000" b="1" dirty="0">
                  <a:solidFill>
                    <a:schemeClr val="bg1"/>
                  </a:solidFill>
                  <a:latin typeface="푸른전남" panose="020B0503000000000000" pitchFamily="50" charset="-127"/>
                </a:endParaRPr>
              </a:p>
            </p:txBody>
          </p:sp>
        </p:grpSp>
      </p:grp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3D1C"/>
              </a:solidFill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34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팀원 소개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1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7DB10109-2BEA-4588-B225-3C99E9EE187B}"/>
              </a:ext>
            </a:extLst>
          </p:cNvPr>
          <p:cNvCxnSpPr/>
          <p:nvPr/>
        </p:nvCxnSpPr>
        <p:spPr>
          <a:xfrm>
            <a:off x="405665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93800" y="1535596"/>
            <a:ext cx="4902200" cy="2383706"/>
            <a:chOff x="1193800" y="1535596"/>
            <a:chExt cx="4902200" cy="2383706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01085FAF-DF22-469F-A0D9-946ED8430506}"/>
                </a:ext>
              </a:extLst>
            </p:cNvPr>
            <p:cNvSpPr/>
            <p:nvPr/>
          </p:nvSpPr>
          <p:spPr>
            <a:xfrm>
              <a:off x="1193800" y="1535596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60E7B72F-ACE4-4BFF-B497-95BED4D805C9}"/>
                </a:ext>
              </a:extLst>
            </p:cNvPr>
            <p:cNvSpPr/>
            <p:nvPr/>
          </p:nvSpPr>
          <p:spPr>
            <a:xfrm>
              <a:off x="1498784" y="1848066"/>
              <a:ext cx="1758766" cy="1758766"/>
            </a:xfrm>
            <a:prstGeom prst="ellipse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641" y="2031140"/>
              <a:ext cx="1308860" cy="13088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07172" y="1784511"/>
              <a:ext cx="2938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해보니까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다 되던걸 </a:t>
              </a:r>
              <a:r>
                <a:rPr lang="en-US" altLang="ko-KR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? </a:t>
              </a:r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  <a:endParaRPr lang="en-US" altLang="ko-KR" b="1" dirty="0" smtClean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</a:t>
              </a:r>
            </a:p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    </a:t>
              </a:r>
              <a:r>
                <a:rPr lang="ko-KR" altLang="en-US" sz="2000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박 종 범 </a:t>
              </a:r>
              <a:endParaRPr lang="ko-KR" altLang="en-US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93800" y="4069558"/>
            <a:ext cx="4902200" cy="2383706"/>
            <a:chOff x="1193800" y="4069558"/>
            <a:chExt cx="4902200" cy="2383706"/>
          </a:xfrm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01085FAF-DF22-469F-A0D9-946ED8430506}"/>
                </a:ext>
              </a:extLst>
            </p:cNvPr>
            <p:cNvSpPr/>
            <p:nvPr/>
          </p:nvSpPr>
          <p:spPr>
            <a:xfrm>
              <a:off x="1193800" y="4069558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60E7B72F-ACE4-4BFF-B497-95BED4D805C9}"/>
                </a:ext>
              </a:extLst>
            </p:cNvPr>
            <p:cNvSpPr/>
            <p:nvPr/>
          </p:nvSpPr>
          <p:spPr>
            <a:xfrm>
              <a:off x="1498784" y="4362697"/>
              <a:ext cx="1758766" cy="1758766"/>
            </a:xfrm>
            <a:prstGeom prst="ellipse">
              <a:avLst/>
            </a:prstGeom>
            <a:solidFill>
              <a:srgbClr val="000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963" y="4477600"/>
              <a:ext cx="1482329" cy="148232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52349" y="5326403"/>
              <a:ext cx="30276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      </a:t>
              </a:r>
              <a:r>
                <a:rPr lang="ko-KR" altLang="en-US" sz="2000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권 성 환</a:t>
              </a:r>
              <a:endParaRPr lang="en-US" altLang="ko-KR" sz="2000" b="1" dirty="0" smtClean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endParaRPr lang="en-US" altLang="ko-KR" b="1" dirty="0" smtClean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내 인생에</a:t>
              </a:r>
              <a:r>
                <a:rPr lang="en-US" altLang="ko-KR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Ctrl + Z </a:t>
              </a:r>
              <a:r>
                <a:rPr lang="ko-KR" altLang="en-US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는 없다</a:t>
              </a:r>
              <a:r>
                <a:rPr lang="en-US" altLang="ko-KR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24471" y="4069558"/>
            <a:ext cx="4902200" cy="2383706"/>
            <a:chOff x="6224471" y="4069558"/>
            <a:chExt cx="4902200" cy="2383706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01085FAF-DF22-469F-A0D9-946ED8430506}"/>
                </a:ext>
              </a:extLst>
            </p:cNvPr>
            <p:cNvSpPr/>
            <p:nvPr/>
          </p:nvSpPr>
          <p:spPr>
            <a:xfrm>
              <a:off x="6224471" y="4069558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60E7B72F-ACE4-4BFF-B497-95BED4D805C9}"/>
                </a:ext>
              </a:extLst>
            </p:cNvPr>
            <p:cNvSpPr/>
            <p:nvPr/>
          </p:nvSpPr>
          <p:spPr>
            <a:xfrm>
              <a:off x="9062921" y="4362697"/>
              <a:ext cx="1758766" cy="1758766"/>
            </a:xfrm>
            <a:prstGeom prst="ellipse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92" y="4625114"/>
              <a:ext cx="1318929" cy="123393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503871" y="5326403"/>
              <a:ext cx="28778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</a:t>
              </a:r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	      </a:t>
              </a:r>
              <a:r>
                <a:rPr lang="ko-KR" altLang="en-US" sz="2000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허 유 민</a:t>
              </a:r>
              <a:endParaRPr lang="en-US" altLang="ko-KR" sz="2000" b="1" dirty="0" smtClean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endParaRPr lang="en-US" altLang="ko-KR" b="1" dirty="0" smtClean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난 아직 배고프다</a:t>
              </a:r>
              <a:r>
                <a:rPr lang="en-US" altLang="ko-KR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ko-KR" altLang="en-US" sz="1600" dirty="0" err="1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진짜루</a:t>
              </a:r>
              <a:r>
                <a:rPr lang="en-US" altLang="ko-KR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</a:t>
              </a:r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24471" y="1535596"/>
            <a:ext cx="4902200" cy="2383706"/>
            <a:chOff x="6224471" y="1535596"/>
            <a:chExt cx="4902200" cy="2383706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01085FAF-DF22-469F-A0D9-946ED8430506}"/>
                </a:ext>
              </a:extLst>
            </p:cNvPr>
            <p:cNvSpPr/>
            <p:nvPr/>
          </p:nvSpPr>
          <p:spPr>
            <a:xfrm>
              <a:off x="6224471" y="1535596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60E7B72F-ACE4-4BFF-B497-95BED4D805C9}"/>
                </a:ext>
              </a:extLst>
            </p:cNvPr>
            <p:cNvSpPr/>
            <p:nvPr/>
          </p:nvSpPr>
          <p:spPr>
            <a:xfrm>
              <a:off x="9062921" y="1848066"/>
              <a:ext cx="1758766" cy="1758766"/>
            </a:xfrm>
            <a:prstGeom prst="ellipse">
              <a:avLst/>
            </a:prstGeom>
            <a:solidFill>
              <a:srgbClr val="000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079" y="2057401"/>
              <a:ext cx="1219081" cy="115507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509570" y="1784511"/>
              <a:ext cx="28664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자신 없다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</a:t>
              </a:r>
              <a:r>
                <a:rPr lang="en-US" altLang="ko-KR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</a:t>
              </a:r>
              <a:r>
                <a:rPr lang="ko-KR" altLang="en-US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못 할 자신이</a:t>
              </a:r>
              <a:r>
                <a:rPr lang="en-US" altLang="ko-KR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</a:t>
              </a:r>
            </a:p>
            <a:p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	       </a:t>
              </a:r>
              <a:r>
                <a:rPr lang="ko-KR" altLang="en-US" sz="2000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이 민 용</a:t>
              </a:r>
              <a:endParaRPr lang="ko-KR" altLang="en-US" sz="20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03727" y="2468880"/>
            <a:ext cx="2683424" cy="3119119"/>
            <a:chOff x="4803727" y="2468880"/>
            <a:chExt cx="2683424" cy="3119119"/>
          </a:xfrm>
        </p:grpSpPr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01085FAF-DF22-469F-A0D9-946ED8430506}"/>
                </a:ext>
              </a:extLst>
            </p:cNvPr>
            <p:cNvSpPr/>
            <p:nvPr/>
          </p:nvSpPr>
          <p:spPr>
            <a:xfrm>
              <a:off x="4803727" y="2468880"/>
              <a:ext cx="2683424" cy="311911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60E7B72F-ACE4-4BFF-B497-95BED4D805C9}"/>
                </a:ext>
              </a:extLst>
            </p:cNvPr>
            <p:cNvSpPr/>
            <p:nvPr/>
          </p:nvSpPr>
          <p:spPr>
            <a:xfrm>
              <a:off x="5280852" y="2760808"/>
              <a:ext cx="1758766" cy="1758766"/>
            </a:xfrm>
            <a:prstGeom prst="ellipse">
              <a:avLst/>
            </a:prstGeom>
            <a:solidFill>
              <a:srgbClr val="000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626" y="2911563"/>
              <a:ext cx="1146374" cy="145725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845670" y="4669066"/>
              <a:ext cx="262170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이 지 훈</a:t>
              </a:r>
              <a:endParaRPr lang="en-US" altLang="ko-KR" sz="2000" b="1" dirty="0" smtClean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pPr algn="ctr"/>
              <a:endParaRPr lang="en-US" altLang="ko-KR" sz="800" b="1" dirty="0" smtClean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pPr algn="ctr"/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멀고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높은 </a:t>
              </a:r>
              <a:r>
                <a:rPr lang="ko-KR" altLang="en-US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곳</a:t>
              </a:r>
              <a:r>
                <a:rPr lang="en-US" altLang="ko-KR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</a:t>
              </a:r>
              <a:r>
                <a:rPr lang="ko-KR" altLang="en-US" sz="16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내 자리</a:t>
              </a:r>
              <a:r>
                <a:rPr lang="en-US" altLang="ko-KR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en-US" altLang="ko-KR" b="1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  <a:endParaRPr lang="ko-KR" altLang="en-US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3368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기획 의도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1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="" xmlns:a16="http://schemas.microsoft.com/office/drawing/2014/main" id="{7DB10109-2BEA-4588-B225-3C99E9EE187B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F55C76F-6E6E-471E-B2B7-2CB0E763D521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1752714"/>
            <a:ext cx="1950720" cy="1950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3173730"/>
            <a:ext cx="1621790" cy="162179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4925060" y="2367280"/>
            <a:ext cx="1783080" cy="2428240"/>
          </a:xfrm>
          <a:prstGeom prst="line">
            <a:avLst/>
          </a:prstGeom>
          <a:ln w="508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759" y="2589967"/>
            <a:ext cx="968401" cy="111346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72740" y="5480163"/>
            <a:ext cx="6446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“ </a:t>
            </a:r>
            <a:r>
              <a:rPr lang="ko-KR" altLang="en-US" sz="24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코로나</a:t>
            </a:r>
            <a:r>
              <a:rPr lang="ko-KR" altLang="en-US" sz="24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19 </a:t>
            </a:r>
            <a:r>
              <a:rPr lang="ko-KR" altLang="en-US" sz="24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여파 </a:t>
            </a:r>
            <a:r>
              <a:rPr lang="ko-KR" altLang="en-US" sz="24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국내 주요 관광지 방문객 수가 전년 동월 대비 47% </a:t>
            </a:r>
            <a:r>
              <a:rPr lang="ko-KR" altLang="en-US" sz="24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감소 </a:t>
            </a:r>
            <a:r>
              <a:rPr lang="en-US" altLang="ko-KR" sz="24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”</a:t>
            </a:r>
            <a:endParaRPr lang="ko-KR" altLang="en-US" sz="24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426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벤치 </a:t>
            </a:r>
            <a:r>
              <a:rPr lang="ko-KR" altLang="en-US" sz="4000" spc="-150" dirty="0" err="1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마킹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1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8686216-D3C6-4905-8695-B7EEE0FEA663}"/>
              </a:ext>
            </a:extLst>
          </p:cNvPr>
          <p:cNvSpPr/>
          <p:nvPr/>
        </p:nvSpPr>
        <p:spPr>
          <a:xfrm>
            <a:off x="280667" y="1745703"/>
            <a:ext cx="5815333" cy="49067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8EAEB2FC-6B2C-4D4C-A6F6-9CEFAB208FA7}"/>
              </a:ext>
            </a:extLst>
          </p:cNvPr>
          <p:cNvGrpSpPr/>
          <p:nvPr/>
        </p:nvGrpSpPr>
        <p:grpSpPr>
          <a:xfrm>
            <a:off x="280667" y="1745703"/>
            <a:ext cx="2323716" cy="633558"/>
            <a:chOff x="389355" y="547877"/>
            <a:chExt cx="2611390" cy="823724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DDDADA8E-FA57-4689-AF7E-3DEFE35EFB8F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C333D72-458A-42CC-9A25-4061BEEFEB79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‘ </a:t>
              </a:r>
              <a:r>
                <a:rPr lang="en-US" altLang="ko-KR" sz="2000" b="1" spc="-1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EarthTory</a:t>
              </a:r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 ’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0B656F3-18E5-43C5-9313-609D3FCF2310}"/>
              </a:ext>
            </a:extLst>
          </p:cNvPr>
          <p:cNvSpPr txBox="1"/>
          <p:nvPr/>
        </p:nvSpPr>
        <p:spPr>
          <a:xfrm>
            <a:off x="412750" y="5809708"/>
            <a:ext cx="530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2727963"/>
            <a:ext cx="3609096" cy="1162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625" y="4493934"/>
            <a:ext cx="4511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빠르고 쉽게 여행을 계획</a:t>
            </a:r>
            <a:r>
              <a:rPr lang="en-US" altLang="ko-KR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, </a:t>
            </a: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그</a:t>
            </a: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에 맞는 여행 상품 찾기를 도와주는 서비스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웹</a:t>
            </a:r>
            <a:r>
              <a:rPr lang="en-US" altLang="ko-KR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/ </a:t>
            </a:r>
            <a:r>
              <a:rPr lang="ko-KR" altLang="en-US" dirty="0" err="1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앱</a:t>
            </a: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 서비스 동시 제공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상대적으로 완성도가 떨어짐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68686216-D3C6-4905-8695-B7EEE0FEA663}"/>
              </a:ext>
            </a:extLst>
          </p:cNvPr>
          <p:cNvSpPr/>
          <p:nvPr/>
        </p:nvSpPr>
        <p:spPr>
          <a:xfrm>
            <a:off x="6096000" y="1743886"/>
            <a:ext cx="5815333" cy="49067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8EAEB2FC-6B2C-4D4C-A6F6-9CEFAB208FA7}"/>
              </a:ext>
            </a:extLst>
          </p:cNvPr>
          <p:cNvGrpSpPr/>
          <p:nvPr/>
        </p:nvGrpSpPr>
        <p:grpSpPr>
          <a:xfrm>
            <a:off x="6096000" y="1745703"/>
            <a:ext cx="2323716" cy="633558"/>
            <a:chOff x="389355" y="547877"/>
            <a:chExt cx="2611390" cy="823724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DDDADA8E-FA57-4689-AF7E-3DEFE35EFB8F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FC333D72-458A-42CC-9A25-4061BEEFEB79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‘ VISIT JEJU ’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19" y="2553578"/>
            <a:ext cx="2835294" cy="16223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813958" y="4491072"/>
            <a:ext cx="4511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제주도에 방문 시 여행 계획 짜는 것을 도와주는 서비스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완성도 매우 높고 편리함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제주시에만 국한된 서비스가 단점</a:t>
            </a:r>
            <a:endParaRPr lang="en-US" altLang="ko-KR" dirty="0" smtClean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8227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개발 목표</a:t>
            </a:r>
            <a:r>
              <a:rPr lang="en-US" altLang="ko-KR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/ </a:t>
            </a:r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기대효과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1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AA679914-5D9A-44CE-A8A2-C3D13C0FD581}"/>
              </a:ext>
            </a:extLst>
          </p:cNvPr>
          <p:cNvCxnSpPr/>
          <p:nvPr/>
        </p:nvCxnSpPr>
        <p:spPr>
          <a:xfrm>
            <a:off x="6095999" y="3491153"/>
            <a:ext cx="2" cy="87342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5A16D6A-0690-4E03-8FD4-6C9E7236441B}"/>
              </a:ext>
            </a:extLst>
          </p:cNvPr>
          <p:cNvCxnSpPr/>
          <p:nvPr/>
        </p:nvCxnSpPr>
        <p:spPr>
          <a:xfrm flipH="1">
            <a:off x="5306699" y="4361212"/>
            <a:ext cx="789303" cy="43891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2AE89032-68B8-40B0-B6BF-9CEBF821A3CD}"/>
              </a:ext>
            </a:extLst>
          </p:cNvPr>
          <p:cNvCxnSpPr/>
          <p:nvPr/>
        </p:nvCxnSpPr>
        <p:spPr>
          <a:xfrm>
            <a:off x="6096000" y="4364577"/>
            <a:ext cx="824116" cy="45167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1A290DD0-6DFF-46C7-B9D5-AF38D7A3C5B9}"/>
              </a:ext>
            </a:extLst>
          </p:cNvPr>
          <p:cNvGrpSpPr/>
          <p:nvPr/>
        </p:nvGrpSpPr>
        <p:grpSpPr>
          <a:xfrm>
            <a:off x="470462" y="4706868"/>
            <a:ext cx="2862832" cy="1281805"/>
            <a:chOff x="276608" y="4250577"/>
            <a:chExt cx="2862832" cy="1281805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1090C8C9-94BC-4C9A-80B2-7BB8392D32E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현업에서 사용되어지는 라이브러리 또는 </a:t>
              </a:r>
              <a:r>
                <a:rPr lang="en-US" altLang="ko-KR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API </a:t>
              </a:r>
              <a:r>
                <a:rPr lang="ko-KR" altLang="en-US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등을 사용해보며 실무적 능력 배양</a:t>
              </a:r>
              <a:endParaRPr lang="ko-KR" altLang="en-US" sz="1400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CFE3DA98-9A11-4241-888E-149023A59097}"/>
                </a:ext>
              </a:extLst>
            </p:cNvPr>
            <p:cNvSpPr txBox="1"/>
            <p:nvPr/>
          </p:nvSpPr>
          <p:spPr>
            <a:xfrm>
              <a:off x="276608" y="4250577"/>
              <a:ext cx="2496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실무적 프로세스와 이해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1F4E3C44-3C6D-427F-AB6F-1AB0BA68D318}"/>
              </a:ext>
            </a:extLst>
          </p:cNvPr>
          <p:cNvGrpSpPr/>
          <p:nvPr/>
        </p:nvGrpSpPr>
        <p:grpSpPr>
          <a:xfrm>
            <a:off x="8858704" y="4706868"/>
            <a:ext cx="2858426" cy="1463438"/>
            <a:chOff x="281014" y="4284387"/>
            <a:chExt cx="2858426" cy="1463438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61C9FA52-527D-463C-B9BC-2F2003D9260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현재 서비스 되어지고 있는 웹 사이트의 기능 재현 및 응용</a:t>
              </a:r>
              <a:r>
                <a:rPr lang="en-US" altLang="ko-KR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 </a:t>
              </a:r>
              <a:r>
                <a:rPr lang="ko-KR" altLang="en-US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더 나아가 보완된 </a:t>
              </a:r>
              <a:r>
                <a:rPr lang="en-US" altLang="ko-KR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UI/UX </a:t>
              </a:r>
              <a:r>
                <a:rPr lang="ko-KR" altLang="en-US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디자인의 웹 사이트 구현 </a:t>
              </a:r>
              <a:endParaRPr lang="ko-KR" altLang="en-US" sz="1400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AAC97893-226E-4071-97E8-2FF3E885739E}"/>
                </a:ext>
              </a:extLst>
            </p:cNvPr>
            <p:cNvSpPr txBox="1"/>
            <p:nvPr/>
          </p:nvSpPr>
          <p:spPr>
            <a:xfrm>
              <a:off x="281014" y="4284387"/>
              <a:ext cx="1063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벤치마킹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FD6D3B6-DBD0-430B-A86E-24674A54F954}"/>
              </a:ext>
            </a:extLst>
          </p:cNvPr>
          <p:cNvGrpSpPr/>
          <p:nvPr/>
        </p:nvGrpSpPr>
        <p:grpSpPr>
          <a:xfrm>
            <a:off x="7019477" y="1939111"/>
            <a:ext cx="2883961" cy="1195498"/>
            <a:chOff x="255479" y="4336884"/>
            <a:chExt cx="2883961" cy="1195498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7719A1F1-0DE0-42C2-B60B-F05C1E9E599B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완성도를 높여 사소한 부분이라도 </a:t>
              </a:r>
              <a:r>
                <a:rPr lang="ko-KR" altLang="en-US" sz="1400" dirty="0" err="1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무결성을</a:t>
              </a:r>
              <a:r>
                <a:rPr lang="ko-KR" altLang="en-US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가지고</a:t>
              </a:r>
              <a:r>
                <a:rPr lang="en-US" altLang="ko-KR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</a:t>
              </a:r>
              <a:r>
                <a:rPr lang="ko-KR" altLang="en-US" sz="1400" dirty="0" smtClean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신뢰적인 서비스 구현 </a:t>
              </a:r>
              <a:endParaRPr lang="ko-KR" altLang="en-US" sz="1400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C12974DA-A4A6-4C4E-BDF4-BEC1878C6483}"/>
                </a:ext>
              </a:extLst>
            </p:cNvPr>
            <p:cNvSpPr txBox="1"/>
            <p:nvPr/>
          </p:nvSpPr>
          <p:spPr>
            <a:xfrm>
              <a:off x="255479" y="4336884"/>
              <a:ext cx="1560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양질의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4454554" y="3927865"/>
            <a:ext cx="1758766" cy="1758766"/>
            <a:chOff x="3560349" y="4750365"/>
            <a:chExt cx="1758766" cy="1758766"/>
          </a:xfrm>
        </p:grpSpPr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6332DA57-E1E6-4A88-A138-77B93075416D}"/>
                </a:ext>
              </a:extLst>
            </p:cNvPr>
            <p:cNvSpPr/>
            <p:nvPr/>
          </p:nvSpPr>
          <p:spPr>
            <a:xfrm>
              <a:off x="3560349" y="4750365"/>
              <a:ext cx="1758766" cy="1758766"/>
            </a:xfrm>
            <a:prstGeom prst="ellipse">
              <a:avLst/>
            </a:prstGeom>
            <a:solidFill>
              <a:srgbClr val="000D2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44" y="5119078"/>
              <a:ext cx="1107175" cy="110717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16616" y="2587770"/>
            <a:ext cx="1758766" cy="1758766"/>
            <a:chOff x="5216617" y="1594232"/>
            <a:chExt cx="1758766" cy="1758766"/>
          </a:xfrm>
        </p:grpSpPr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60E7B72F-ACE4-4BFF-B497-95BED4D805C9}"/>
                </a:ext>
              </a:extLst>
            </p:cNvPr>
            <p:cNvSpPr/>
            <p:nvPr/>
          </p:nvSpPr>
          <p:spPr>
            <a:xfrm>
              <a:off x="5216617" y="1594232"/>
              <a:ext cx="1758766" cy="1758766"/>
            </a:xfrm>
            <a:prstGeom prst="ellipse">
              <a:avLst/>
            </a:prstGeom>
            <a:solidFill>
              <a:srgbClr val="02F0A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779" y="1919314"/>
              <a:ext cx="1134031" cy="113403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978678" y="3945906"/>
            <a:ext cx="1758766" cy="1758766"/>
            <a:chOff x="6975383" y="4750365"/>
            <a:chExt cx="1758766" cy="1758766"/>
          </a:xfrm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7EE96672-014B-463B-82B9-260BE783CCE1}"/>
                </a:ext>
              </a:extLst>
            </p:cNvPr>
            <p:cNvSpPr/>
            <p:nvPr/>
          </p:nvSpPr>
          <p:spPr>
            <a:xfrm>
              <a:off x="6975383" y="4750365"/>
              <a:ext cx="1758766" cy="1758766"/>
            </a:xfrm>
            <a:prstGeom prst="ellipse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960" y="5092222"/>
              <a:ext cx="1134031" cy="113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441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1282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6914 0.06273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6914 0.0620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0A01065-5439-4569-A6F5-5608D45781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8" y="63500"/>
            <a:ext cx="12188512" cy="67945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CADEE63-F4CF-4F3D-8ED1-784ABC28CAAD}"/>
              </a:ext>
            </a:extLst>
          </p:cNvPr>
          <p:cNvGrpSpPr/>
          <p:nvPr/>
        </p:nvGrpSpPr>
        <p:grpSpPr>
          <a:xfrm>
            <a:off x="6695439" y="579120"/>
            <a:ext cx="5130801" cy="2354580"/>
            <a:chOff x="482600" y="2374900"/>
            <a:chExt cx="5054600" cy="2108200"/>
          </a:xfrm>
          <a:solidFill>
            <a:srgbClr val="000D26">
              <a:alpha val="69000"/>
            </a:srgbClr>
          </a:solidFill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1FC73F6-A349-4BA5-AEDB-DC48212C127B}"/>
                </a:ext>
              </a:extLst>
            </p:cNvPr>
            <p:cNvSpPr/>
            <p:nvPr/>
          </p:nvSpPr>
          <p:spPr>
            <a:xfrm>
              <a:off x="482600" y="2374900"/>
              <a:ext cx="5054600" cy="210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B6DA1627-A607-461D-A307-0D480E9C069B}"/>
                </a:ext>
              </a:extLst>
            </p:cNvPr>
            <p:cNvSpPr txBox="1"/>
            <p:nvPr/>
          </p:nvSpPr>
          <p:spPr>
            <a:xfrm>
              <a:off x="1549381" y="3244334"/>
              <a:ext cx="28600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150" dirty="0" smtClean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사이트 구상</a:t>
              </a:r>
              <a:endParaRPr lang="ko-KR" altLang="en-US" sz="4400" spc="-15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BCC2154-B725-4E35-9E28-DCF76F3D6565}"/>
                </a:ext>
              </a:extLst>
            </p:cNvPr>
            <p:cNvSpPr txBox="1"/>
            <p:nvPr/>
          </p:nvSpPr>
          <p:spPr>
            <a:xfrm>
              <a:off x="851273" y="2844224"/>
              <a:ext cx="1083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Part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푸른전남" panose="020B0503000000000000" pitchFamily="50" charset="-127"/>
                </a:rPr>
                <a:t>2. </a:t>
              </a:r>
              <a:endParaRPr lang="ko-KR" altLang="en-US" sz="2000" b="1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8FF12ECF-E6A4-4DF5-BB54-C84E693D73E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4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사이트 로고</a:t>
            </a:r>
            <a:r>
              <a:rPr lang="en-US" altLang="ko-KR" sz="4000" spc="-150" dirty="0" smtClean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(Logo)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푸른전남" panose="020B0503000000000000" pitchFamily="50" charset="-127"/>
              </a:rPr>
              <a:t>2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="" xmlns:a16="http://schemas.microsoft.com/office/drawing/2014/main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Planning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Web Site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Project </a:t>
            </a:r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for Domestic Tourist </a:t>
            </a:r>
            <a:r>
              <a:rPr lang="en-US" altLang="ko-KR" sz="1100" dirty="0" smtClean="0">
                <a:latin typeface="푸른전남" panose="020B0503000000000000" pitchFamily="50" charset="-127"/>
                <a:ea typeface="푸른전남" panose="020B0503000000000000" pitchFamily="50" charset="-127"/>
              </a:rPr>
              <a:t>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60" y="2601115"/>
            <a:ext cx="4438240" cy="2276933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25" y="3096896"/>
            <a:ext cx="3188615" cy="1500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그룹 24"/>
          <p:cNvGrpSpPr/>
          <p:nvPr/>
        </p:nvGrpSpPr>
        <p:grpSpPr>
          <a:xfrm>
            <a:off x="951341" y="2222962"/>
            <a:ext cx="427019" cy="384496"/>
            <a:chOff x="578821" y="2140265"/>
            <a:chExt cx="427019" cy="384496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578821" y="2140265"/>
              <a:ext cx="427019" cy="0"/>
            </a:xfrm>
            <a:prstGeom prst="line">
              <a:avLst/>
            </a:prstGeom>
            <a:ln w="38100">
              <a:solidFill>
                <a:srgbClr val="ED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596601" y="2140265"/>
              <a:ext cx="0" cy="384496"/>
            </a:xfrm>
            <a:prstGeom prst="line">
              <a:avLst/>
            </a:prstGeom>
            <a:ln w="38100">
              <a:solidFill>
                <a:srgbClr val="ED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/>
          <p:cNvGrpSpPr/>
          <p:nvPr/>
        </p:nvGrpSpPr>
        <p:grpSpPr>
          <a:xfrm rot="10800000">
            <a:off x="5816600" y="4878048"/>
            <a:ext cx="427019" cy="384496"/>
            <a:chOff x="578821" y="2140265"/>
            <a:chExt cx="427019" cy="384496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578821" y="2140265"/>
              <a:ext cx="427019" cy="0"/>
            </a:xfrm>
            <a:prstGeom prst="line">
              <a:avLst/>
            </a:prstGeom>
            <a:ln w="38100">
              <a:solidFill>
                <a:srgbClr val="ED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596601" y="2140265"/>
              <a:ext cx="0" cy="384496"/>
            </a:xfrm>
            <a:prstGeom prst="line">
              <a:avLst/>
            </a:prstGeom>
            <a:ln w="38100">
              <a:solidFill>
                <a:srgbClr val="ED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992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43867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27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40781 -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9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1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184082"/>
      </a:accent1>
      <a:accent2>
        <a:srgbClr val="02B7FC"/>
      </a:accent2>
      <a:accent3>
        <a:srgbClr val="F75D43"/>
      </a:accent3>
      <a:accent4>
        <a:srgbClr val="FB9E85"/>
      </a:accent4>
      <a:accent5>
        <a:srgbClr val="FFBE3B"/>
      </a:accent5>
      <a:accent6>
        <a:srgbClr val="605E5F"/>
      </a:accent6>
      <a:hlink>
        <a:srgbClr val="595959"/>
      </a:hlink>
      <a:folHlink>
        <a:srgbClr val="595959"/>
      </a:folHlink>
    </a:clrScheme>
    <a:fontScheme name="깔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518</Words>
  <Application>Microsoft Office PowerPoint</Application>
  <PresentationFormat>와이드스크린</PresentationFormat>
  <Paragraphs>157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나눔스퀘어 ExtraBold</vt:lpstr>
      <vt:lpstr>나눔스퀘어 Light</vt:lpstr>
      <vt:lpstr>맑은 고딕 Semilight</vt:lpstr>
      <vt:lpstr>푸른전남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103</cp:revision>
  <dcterms:created xsi:type="dcterms:W3CDTF">2020-07-06T01:06:10Z</dcterms:created>
  <dcterms:modified xsi:type="dcterms:W3CDTF">2021-02-03T08:13:26Z</dcterms:modified>
</cp:coreProperties>
</file>